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1" r:id="rId5"/>
    <p:sldMasterId id="2147483653" r:id="rId6"/>
  </p:sldMasterIdLst>
  <p:notesMasterIdLst>
    <p:notesMasterId r:id="rId21"/>
  </p:notesMasterIdLst>
  <p:sldIdLst>
    <p:sldId id="256" r:id="rId7"/>
    <p:sldId id="651" r:id="rId8"/>
    <p:sldId id="641" r:id="rId9"/>
    <p:sldId id="657" r:id="rId10"/>
    <p:sldId id="652" r:id="rId11"/>
    <p:sldId id="658" r:id="rId12"/>
    <p:sldId id="655" r:id="rId13"/>
    <p:sldId id="653" r:id="rId14"/>
    <p:sldId id="659" r:id="rId15"/>
    <p:sldId id="656" r:id="rId16"/>
    <p:sldId id="661" r:id="rId17"/>
    <p:sldId id="654" r:id="rId18"/>
    <p:sldId id="660" r:id="rId19"/>
    <p:sldId id="259" r:id="rId20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Fernandez de Morais" initials="AFdM" lastIdx="1" clrIdx="0">
    <p:extLst>
      <p:ext uri="{19B8F6BF-5375-455C-9EA6-DF929625EA0E}">
        <p15:presenceInfo xmlns:p15="http://schemas.microsoft.com/office/powerpoint/2012/main" userId="S::afernandez@fiemg.com.br::6ca4fbc4-e11a-4289-a214-506eb2e7faab" providerId="AD"/>
      </p:ext>
    </p:extLst>
  </p:cmAuthor>
  <p:cmAuthor id="2" name="Juliana Moreira Gagliardi" initials="JMG" lastIdx="3" clrIdx="1">
    <p:extLst>
      <p:ext uri="{19B8F6BF-5375-455C-9EA6-DF929625EA0E}">
        <p15:presenceInfo xmlns:p15="http://schemas.microsoft.com/office/powerpoint/2012/main" userId="S::jgagliardi@fiemg.com.br::0975068a-e57e-4303-8304-e81488aa04a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3E6"/>
    <a:srgbClr val="2E75B6"/>
    <a:srgbClr val="25B5C3"/>
    <a:srgbClr val="075B80"/>
    <a:srgbClr val="4472C4"/>
    <a:srgbClr val="0D2330"/>
    <a:srgbClr val="E5E5E5"/>
    <a:srgbClr val="BFBFBF"/>
    <a:srgbClr val="00A096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D6DC3E-90B7-4CF6-83B0-D956CFE1EB9F}" v="1" dt="2025-08-25T18:09:10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6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iza.mello\Downloads\consulta11494438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fiemg.sharepoint.com/sites/Corp_GEFE/Documentos%20Compartilhados/GEC/N&#218;CLEO%20DE%20ECONOMIA/Documentos%20GEE/2025/Estudos/Baixa%20Complexidade/07_Julho/Dados%20-%20Mulheres%20no%20mercado%20de%20trabalho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fiemg.sharepoint.com/sites/Corp_GEFE/Documentos%20Compartilhados/GEC/N&#218;CLEO%20DE%20ECONOMIA/Documentos%20GEE/2025/Estudos/Baixa%20Complexidade/07_Julho/Dados%20-%20Mulheres%20no%20mercado%20de%20trabalho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fiemg.sharepoint.com/sites/Corp_GEFE/Documentos%20Compartilhados/GEC/N&#218;CLEO%20DE%20ECONOMIA/Documentos%20GEE/2025/Estudos/Baixa%20Complexidade/07_Julho/Dados%20-%20Mulheres%20no%20mercado%20de%20trabalho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fiemg.sharepoint.com/sites/Corp_GEFE/Documentos%20Compartilhados/GEC/N&#218;CLEO%20DE%20ECONOMIA/Documentos%20GEE/2025/Estudos/Baixa%20Complexidade/07_Julho/Dados%20-%20Mulheres%20no%20mercado%20de%20trabalho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fiemg.sharepoint.com/sites/Corp_GEFE/Documentos%20Compartilhados/GEC/N&#218;CLEO%20DE%20ECONOMIA/Documentos%20GEE/2025/Estudos/Baixa%20Complexidade/07_Julho/Dados%20-%20Mulheres%20no%20mercado%20de%20trabalho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fiemg.sharepoint.com/sites/Corp_GEFE/Documentos%20Compartilhados/GEC/N&#218;CLEO%20DE%20ECONOMIA/Documentos%20GEE/2025/Estudos/Baixa%20Complexidade/07_Julho/Dados%20-%20Mulheres%20no%20mercado%20de%20trabalho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fiemg.sharepoint.com/sites/Corp_GEFE/Documentos%20Compartilhados/GEC/N&#218;CLEO%20DE%20ECONOMIA/Documentos%20GEE/2025/Estudos/Baixa%20Complexidade/07_Julho/Dados%20-%20Mulheres%20no%20mercado%20de%20trabalho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fiemg.sharepoint.com/sites/Corp_GEFE/Documentos%20Compartilhados/GEC/N&#218;CLEO%20DE%20ECONOMIA/Documentos%20GEE/2025/Estudos/Baixa%20Complexidade/07_Julho/Dados%20-%20Mulheres%20no%20mercado%20de%20trabalho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fiemg.sharepoint.com/sites/Corp_GEFE/Documentos%20Compartilhados/GEC/N&#218;CLEO%20DE%20ECONOMIA/Documentos%20GEE/2025/Estudos/Baixa%20Complexidade/07_Julho/Dados%20-%20Mulheres%20no%20mercado%20de%20trabalho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fiemg.sharepoint.com/sites/Corp_GEFE/Documentos%20Compartilhados/GEC/N&#218;CLEO%20DE%20ECONOMIA/Documentos%20GEE/2025/Estudos/Baixa%20Complexidade/07_Julho/Dados%20-%20Mulheres%20no%20mercado%20de%20trabalho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fiemg.sharepoint.com/sites/Corp_GEFE/Documentos%20Compartilhados/GEC/N&#218;CLEO%20DE%20ECONOMIA/Documentos%20GEE/2025/Estudos/Baixa%20Complexidade/07_Julho/Dados%20-%20Mulheres%20no%20mercado%20de%20trabalh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fiemg.sharepoint.com/sites/Corp_GEFE/Documentos%20Compartilhados/GEC/N&#218;CLEO%20DE%20ECONOMIA/Documentos%20GEE/2025/Estudos/Baixa%20Complexidade/07_Julho/Dados%20-%20Mulheres%20no%20mercado%20de%20trabalho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fiemg.sharepoint.com/sites/Corp_GEFE/Documentos%20Compartilhados/GEC/N&#218;CLEO%20DE%20ECONOMIA/Documentos%20GEE/2025/Estudos/Baixa%20Complexidade/07_Julho/Dados%20-%20Mulheres%20no%20mercado%20de%20trabalho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fiemg.sharepoint.com/sites/Corp_GEFE/Documentos%20Compartilhados/GEC/N&#218;CLEO%20DE%20ECONOMIA/Documentos%20GEE/2025/Estudos/Baixa%20Complexidade/07_Julho/Dados%20-%20Mulheres%20no%20mercado%20de%20trabalho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fiemg.sharepoint.com/sites/Corp_GEFE/Documentos%20Compartilhados/GEC/N&#218;CLEO%20DE%20ECONOMIA/Documentos%20GEE/2025/Estudos/Baixa%20Complexidade/07_Julho/Dados%20-%20Mulheres%20no%20mercado%20de%20trabalho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fiemg.sharepoint.com/sites/Corp_GEFE/Documentos%20Compartilhados/GEC/N&#218;CLEO%20DE%20ECONOMIA/Documentos%20GEE/2025/Estudos/Baixa%20Complexidade/07_Julho/Dados%20-%20Mulheres%20no%20mercado%20de%20trabalho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fiemg.sharepoint.com/sites/Corp_GEFE/Documentos%20Compartilhados/GEC/N&#218;CLEO%20DE%20ECONOMIA/Documentos%20GEE/2025/Estudos/Baixa%20Complexidade/07_Julho/Dados%20-%20Mulheres%20no%20mercado%20de%20trabalh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fiemg.sharepoint.com/sites/Corp_GEFE/Documentos%20Compartilhados/GEC/N&#218;CLEO%20DE%20ECONOMIA/Documentos%20GEE/2025/Estudos/Baixa%20Complexidade/07_Julho/Dados%20-%20Mulheres%20no%20mercado%20de%20trabalh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fiemg.sharepoint.com/sites/Corp_GEFE/Documentos%20Compartilhados/GEC/N&#218;CLEO%20DE%20ECONOMIA/Documentos%20GEE/2025/Estudos/Baixa%20Complexidade/07_Julho/Dados%20-%20Mulheres%20no%20mercado%20de%20trabalho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fiemg.sharepoint.com/sites/Corp_GEFE/Documentos%20Compartilhados/GEC/N&#218;CLEO%20DE%20ECONOMIA/Documentos%20GEE/2025/Estudos/Baixa%20Complexidade/07_Julho/Dados%20-%20Mulheres%20no%20mercado%20de%20trabalho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fiemg.sharepoint.com/sites/Corp_GEFE/Documentos%20Compartilhados/GEC/N&#218;CLEO%20DE%20ECONOMIA/Documentos%20GEE/2025/Estudos/Baixa%20Complexidade/07_Julho/Dados%20-%20Mulheres%20no%20mercado%20de%20trabalh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fiemg.sharepoint.com/sites/Corp_GEFE/Documentos%20Compartilhados/GEC/N&#218;CLEO%20DE%20ECONOMIA/Documentos%20GEE/2025/Estudos/Baixa%20Complexidade/07_Julho/Dados%20-%20Mulheres%20no%20mercado%20de%20trabalh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fiemg.sharepoint.com/sites/Corp_GEFE/Documentos%20Compartilhados/GEC/N&#218;CLEO%20DE%20ECONOMIA/Documentos%20GEE/2025/Estudos/Baixa%20Complexidade/07_Julho/Dados%20-%20Mulheres%20no%20mercado%20de%20trabalho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80579469103484E-2"/>
          <c:y val="0.36753112040858998"/>
          <c:w val="0.85463971641654413"/>
          <c:h val="0.467354323832518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consulta11494438!$H$1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consulta11494438!$G$2:$G$6</c:f>
              <c:strCache>
                <c:ptCount val="5"/>
                <c:pt idx="0">
                  <c:v>Indústria</c:v>
                </c:pt>
                <c:pt idx="1">
                  <c:v>Construção Civil</c:v>
                </c:pt>
                <c:pt idx="2">
                  <c:v>Comércio</c:v>
                </c:pt>
                <c:pt idx="3">
                  <c:v>Serviços</c:v>
                </c:pt>
                <c:pt idx="4">
                  <c:v>Agropecuária</c:v>
                </c:pt>
              </c:strCache>
            </c:strRef>
          </c:cat>
          <c:val>
            <c:numRef>
              <c:f>consulta11494438!$H$2:$H$6</c:f>
              <c:numCache>
                <c:formatCode>0</c:formatCode>
                <c:ptCount val="5"/>
                <c:pt idx="0">
                  <c:v>6235392</c:v>
                </c:pt>
                <c:pt idx="1">
                  <c:v>2414814</c:v>
                </c:pt>
                <c:pt idx="2">
                  <c:v>5757720</c:v>
                </c:pt>
                <c:pt idx="3">
                  <c:v>14394396</c:v>
                </c:pt>
                <c:pt idx="4">
                  <c:v>1471956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89-43E0-AE7B-2B870CD3943B}"/>
            </c:ext>
          </c:extLst>
        </c:ser>
        <c:ser>
          <c:idx val="1"/>
          <c:order val="1"/>
          <c:tx>
            <c:strRef>
              <c:f>consulta11494438!$I$1</c:f>
              <c:strCache>
                <c:ptCount val="1"/>
                <c:pt idx="0">
                  <c:v>Feminino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9DC3E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B60-450A-A48A-1A93BA073C03}"/>
              </c:ext>
            </c:extLst>
          </c:dPt>
          <c:dLbls>
            <c:delete val="1"/>
          </c:dLbls>
          <c:cat>
            <c:strRef>
              <c:f>consulta11494438!$G$2:$G$6</c:f>
              <c:strCache>
                <c:ptCount val="5"/>
                <c:pt idx="0">
                  <c:v>Indústria</c:v>
                </c:pt>
                <c:pt idx="1">
                  <c:v>Construção Civil</c:v>
                </c:pt>
                <c:pt idx="2">
                  <c:v>Comércio</c:v>
                </c:pt>
                <c:pt idx="3">
                  <c:v>Serviços</c:v>
                </c:pt>
                <c:pt idx="4">
                  <c:v>Agropecuária</c:v>
                </c:pt>
              </c:strCache>
            </c:strRef>
          </c:cat>
          <c:val>
            <c:numRef>
              <c:f>consulta11494438!$I$2:$I$6</c:f>
              <c:numCache>
                <c:formatCode>0</c:formatCode>
                <c:ptCount val="5"/>
                <c:pt idx="0">
                  <c:v>2837700</c:v>
                </c:pt>
                <c:pt idx="1">
                  <c:v>287004</c:v>
                </c:pt>
                <c:pt idx="2">
                  <c:v>4582869</c:v>
                </c:pt>
                <c:pt idx="3">
                  <c:v>16411217</c:v>
                </c:pt>
                <c:pt idx="4">
                  <c:v>313048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89-43E0-AE7B-2B870CD394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829028336"/>
        <c:axId val="829028816"/>
      </c:barChart>
      <c:catAx>
        <c:axId val="82902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29028816"/>
        <c:crosses val="autoZero"/>
        <c:auto val="1"/>
        <c:lblAlgn val="ctr"/>
        <c:lblOffset val="100"/>
        <c:noMultiLvlLbl val="0"/>
      </c:catAx>
      <c:valAx>
        <c:axId val="829028816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82902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8725585830024067"/>
          <c:y val="2.8148556407564501E-2"/>
          <c:w val="0.10865330362017696"/>
          <c:h val="0.216887951752931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660244658533801E-2"/>
          <c:y val="0.45310753276407489"/>
          <c:w val="0.88610731157429967"/>
          <c:h val="0.42527665128558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'Mulheres no transporte'!$S$6</c:f>
              <c:strCache>
                <c:ptCount val="1"/>
                <c:pt idx="0">
                  <c:v>Homens</c:v>
                </c:pt>
              </c:strCache>
            </c:strRef>
          </c:tx>
          <c:spPr>
            <a:solidFill>
              <a:srgbClr val="2E75B6"/>
            </a:solidFill>
            <a:ln>
              <a:noFill/>
            </a:ln>
            <a:effectLst/>
          </c:spPr>
          <c:invertIfNegative val="0"/>
          <c:cat>
            <c:numRef>
              <c:f>'Mulheres no transporte'!$R$7:$R$13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'Mulheres no transporte'!$S$7:$S$13</c:f>
              <c:numCache>
                <c:formatCode>General</c:formatCode>
                <c:ptCount val="7"/>
                <c:pt idx="0">
                  <c:v>197895</c:v>
                </c:pt>
                <c:pt idx="1">
                  <c:v>199558</c:v>
                </c:pt>
                <c:pt idx="2">
                  <c:v>209061</c:v>
                </c:pt>
                <c:pt idx="3">
                  <c:v>206376</c:v>
                </c:pt>
                <c:pt idx="4">
                  <c:v>213033</c:v>
                </c:pt>
                <c:pt idx="5">
                  <c:v>230077</c:v>
                </c:pt>
                <c:pt idx="6">
                  <c:v>238009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49-4099-8C62-D8E91E7E53E8}"/>
            </c:ext>
          </c:extLst>
        </c:ser>
        <c:ser>
          <c:idx val="1"/>
          <c:order val="1"/>
          <c:tx>
            <c:strRef>
              <c:f>'Mulheres no transporte'!$T$6</c:f>
              <c:strCache>
                <c:ptCount val="1"/>
                <c:pt idx="0">
                  <c:v>Mulheres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  <a:effectLst/>
          </c:spPr>
          <c:invertIfNegative val="0"/>
          <c:cat>
            <c:numRef>
              <c:f>'Mulheres no transporte'!$R$7:$R$13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'Mulheres no transporte'!$T$7:$T$13</c:f>
              <c:numCache>
                <c:formatCode>General</c:formatCode>
                <c:ptCount val="7"/>
                <c:pt idx="0">
                  <c:v>37569</c:v>
                </c:pt>
                <c:pt idx="1">
                  <c:v>36723</c:v>
                </c:pt>
                <c:pt idx="2">
                  <c:v>37424</c:v>
                </c:pt>
                <c:pt idx="3">
                  <c:v>36571</c:v>
                </c:pt>
                <c:pt idx="4">
                  <c:v>39587</c:v>
                </c:pt>
                <c:pt idx="5">
                  <c:v>42525</c:v>
                </c:pt>
                <c:pt idx="6">
                  <c:v>47234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49-4099-8C62-D8E91E7E5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497999952"/>
        <c:axId val="498003792"/>
      </c:barChart>
      <c:catAx>
        <c:axId val="49799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98003792"/>
        <c:crosses val="autoZero"/>
        <c:auto val="1"/>
        <c:lblAlgn val="ctr"/>
        <c:lblOffset val="100"/>
        <c:noMultiLvlLbl val="0"/>
      </c:catAx>
      <c:valAx>
        <c:axId val="498003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799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7946947530221353"/>
          <c:y val="4.4920156149656318E-2"/>
          <c:w val="0.11324698561178308"/>
          <c:h val="0.206343685918109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754118277077521E-2"/>
          <c:y val="9.2904725771451716E-2"/>
          <c:w val="0.89849176344584492"/>
          <c:h val="0.75339481316307677"/>
        </c:manualLayout>
      </c:layout>
      <c:lineChart>
        <c:grouping val="standard"/>
        <c:varyColors val="0"/>
        <c:ser>
          <c:idx val="0"/>
          <c:order val="0"/>
          <c:tx>
            <c:strRef>
              <c:f>'CBO - Transporte'!$I$2</c:f>
              <c:strCache>
                <c:ptCount val="1"/>
                <c:pt idx="0">
                  <c:v>Homem</c:v>
                </c:pt>
              </c:strCache>
            </c:strRef>
          </c:tx>
          <c:spPr>
            <a:ln w="28575" cap="rnd">
              <a:solidFill>
                <a:srgbClr val="2E75B6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54-4371-91BA-34741B06957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54-4371-91BA-34741B06957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54-4371-91BA-34741B069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'CBO - Transporte'!$H$3:$H$9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'CBO - Transporte'!$I$3:$I$9</c:f>
              <c:numCache>
                <c:formatCode>#,##0</c:formatCode>
                <c:ptCount val="7"/>
                <c:pt idx="0">
                  <c:v>489065</c:v>
                </c:pt>
                <c:pt idx="1">
                  <c:v>480781</c:v>
                </c:pt>
                <c:pt idx="2">
                  <c:v>476927</c:v>
                </c:pt>
                <c:pt idx="3">
                  <c:v>459396</c:v>
                </c:pt>
                <c:pt idx="4">
                  <c:v>472289</c:v>
                </c:pt>
                <c:pt idx="5">
                  <c:v>492220</c:v>
                </c:pt>
                <c:pt idx="6">
                  <c:v>514363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C54-4371-91BA-34741B069577}"/>
            </c:ext>
          </c:extLst>
        </c:ser>
        <c:ser>
          <c:idx val="1"/>
          <c:order val="1"/>
          <c:tx>
            <c:strRef>
              <c:f>'CBO - Transporte'!$J$2</c:f>
              <c:strCache>
                <c:ptCount val="1"/>
                <c:pt idx="0">
                  <c:v>Mulher</c:v>
                </c:pt>
              </c:strCache>
            </c:strRef>
          </c:tx>
          <c:spPr>
            <a:ln w="28575" cap="rnd">
              <a:solidFill>
                <a:srgbClr val="9DC3E6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54-4371-91BA-34741B06957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54-4371-91BA-34741B06957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C54-4371-91BA-34741B069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'CBO - Transporte'!$H$3:$H$9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'CBO - Transporte'!$J$3:$J$9</c:f>
              <c:numCache>
                <c:formatCode>#,##0</c:formatCode>
                <c:ptCount val="7"/>
                <c:pt idx="0">
                  <c:v>10774</c:v>
                </c:pt>
                <c:pt idx="1">
                  <c:v>10604</c:v>
                </c:pt>
                <c:pt idx="2">
                  <c:v>11134</c:v>
                </c:pt>
                <c:pt idx="3">
                  <c:v>10864</c:v>
                </c:pt>
                <c:pt idx="4">
                  <c:v>12467</c:v>
                </c:pt>
                <c:pt idx="5">
                  <c:v>13834</c:v>
                </c:pt>
                <c:pt idx="6">
                  <c:v>15528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C54-4371-91BA-34741B0695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4264976"/>
        <c:axId val="944270736"/>
      </c:lineChart>
      <c:catAx>
        <c:axId val="94426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4270736"/>
        <c:crosses val="autoZero"/>
        <c:auto val="1"/>
        <c:lblAlgn val="ctr"/>
        <c:lblOffset val="100"/>
        <c:noMultiLvlLbl val="0"/>
      </c:catAx>
      <c:valAx>
        <c:axId val="94427073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944264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551829571068735E-2"/>
          <c:y val="9.2904725771451716E-2"/>
          <c:w val="0.89489634085786252"/>
          <c:h val="0.75339481316307677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2E75B6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C4-4257-82BC-7902FAB1773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C4-4257-82BC-7902FAB1773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C4-4257-82BC-7902FAB177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'CBO - Transporte'!$M$3:$M$9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'CBO - Transporte'!$N$3:$N$9</c:f>
              <c:numCache>
                <c:formatCode>#,##0</c:formatCode>
                <c:ptCount val="7"/>
                <c:pt idx="0">
                  <c:v>349720</c:v>
                </c:pt>
                <c:pt idx="1">
                  <c:v>343293</c:v>
                </c:pt>
                <c:pt idx="2">
                  <c:v>352148</c:v>
                </c:pt>
                <c:pt idx="3">
                  <c:v>316342</c:v>
                </c:pt>
                <c:pt idx="4">
                  <c:v>315596</c:v>
                </c:pt>
                <c:pt idx="5">
                  <c:v>334459</c:v>
                </c:pt>
                <c:pt idx="6">
                  <c:v>355841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DC4-4257-82BC-7902FAB17730}"/>
            </c:ext>
          </c:extLst>
        </c:ser>
        <c:ser>
          <c:idx val="1"/>
          <c:order val="1"/>
          <c:spPr>
            <a:ln w="28575" cap="rnd">
              <a:solidFill>
                <a:srgbClr val="9DC3E6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C4-4257-82BC-7902FAB1773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C4-4257-82BC-7902FAB1773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DC4-4257-82BC-7902FAB177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'CBO - Transporte'!$M$3:$M$9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'CBO - Transporte'!$O$3:$O$9</c:f>
              <c:numCache>
                <c:formatCode>#,##0</c:formatCode>
                <c:ptCount val="7"/>
                <c:pt idx="0">
                  <c:v>6656</c:v>
                </c:pt>
                <c:pt idx="1">
                  <c:v>6805</c:v>
                </c:pt>
                <c:pt idx="2">
                  <c:v>7169</c:v>
                </c:pt>
                <c:pt idx="3">
                  <c:v>6729</c:v>
                </c:pt>
                <c:pt idx="4">
                  <c:v>7538</c:v>
                </c:pt>
                <c:pt idx="5">
                  <c:v>8201</c:v>
                </c:pt>
                <c:pt idx="6">
                  <c:v>9570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DC4-4257-82BC-7902FAB1773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37592560"/>
        <c:axId val="1237593520"/>
      </c:lineChart>
      <c:catAx>
        <c:axId val="123759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37593520"/>
        <c:crosses val="autoZero"/>
        <c:auto val="1"/>
        <c:lblAlgn val="ctr"/>
        <c:lblOffset val="100"/>
        <c:noMultiLvlLbl val="0"/>
      </c:catAx>
      <c:valAx>
        <c:axId val="123759352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237592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2E75B6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BB-4B0F-83EB-BFCBE418DF7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BB-4B0F-83EB-BFCBE418DF7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BB-4B0F-83EB-BFCBE418DF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'CBO - Transporte'!$R$3:$R$9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'CBO - Transporte'!$S$3:$S$9</c:f>
              <c:numCache>
                <c:formatCode>#,##0</c:formatCode>
                <c:ptCount val="7"/>
                <c:pt idx="0">
                  <c:v>876824</c:v>
                </c:pt>
                <c:pt idx="1">
                  <c:v>882396</c:v>
                </c:pt>
                <c:pt idx="2">
                  <c:v>897754</c:v>
                </c:pt>
                <c:pt idx="3">
                  <c:v>940390</c:v>
                </c:pt>
                <c:pt idx="4">
                  <c:v>1006452</c:v>
                </c:pt>
                <c:pt idx="5">
                  <c:v>1124243</c:v>
                </c:pt>
                <c:pt idx="6">
                  <c:v>1194064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82-4D54-A62F-8FCDC7E01505}"/>
            </c:ext>
          </c:extLst>
        </c:ser>
        <c:ser>
          <c:idx val="1"/>
          <c:order val="1"/>
          <c:spPr>
            <a:ln w="28575" cap="rnd">
              <a:solidFill>
                <a:srgbClr val="9DC3E6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BB-4B0F-83EB-BFCBE418DF7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BB-4B0F-83EB-BFCBE418DF7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BB-4B0F-83EB-BFCBE418DF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'CBO - Transporte'!$R$3:$R$9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'CBO - Transporte'!$T$3:$T$9</c:f>
              <c:numCache>
                <c:formatCode>#,##0</c:formatCode>
                <c:ptCount val="7"/>
                <c:pt idx="0">
                  <c:v>7589</c:v>
                </c:pt>
                <c:pt idx="1">
                  <c:v>7061</c:v>
                </c:pt>
                <c:pt idx="2">
                  <c:v>7683</c:v>
                </c:pt>
                <c:pt idx="3">
                  <c:v>8502</c:v>
                </c:pt>
                <c:pt idx="4">
                  <c:v>10040</c:v>
                </c:pt>
                <c:pt idx="5">
                  <c:v>11643</c:v>
                </c:pt>
                <c:pt idx="6">
                  <c:v>13549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82-4D54-A62F-8FCDC7E015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3637664"/>
        <c:axId val="933636704"/>
      </c:lineChart>
      <c:catAx>
        <c:axId val="93363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33636704"/>
        <c:crosses val="autoZero"/>
        <c:auto val="1"/>
        <c:lblAlgn val="ctr"/>
        <c:lblOffset val="100"/>
        <c:noMultiLvlLbl val="0"/>
      </c:catAx>
      <c:valAx>
        <c:axId val="93363670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93363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118852532422533E-2"/>
          <c:y val="8.0956175298804778E-2"/>
          <c:w val="0.91688561835308835"/>
          <c:h val="0.74831264034770006"/>
        </c:manualLayout>
      </c:layout>
      <c:lineChart>
        <c:grouping val="standard"/>
        <c:varyColors val="0"/>
        <c:ser>
          <c:idx val="0"/>
          <c:order val="0"/>
          <c:tx>
            <c:strRef>
              <c:f>'CBO - Transporte'!$AE$6</c:f>
              <c:strCache>
                <c:ptCount val="1"/>
                <c:pt idx="0">
                  <c:v>Homem</c:v>
                </c:pt>
              </c:strCache>
            </c:strRef>
          </c:tx>
          <c:spPr>
            <a:ln w="28575" cap="rnd">
              <a:solidFill>
                <a:srgbClr val="2E75B6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144-4436-A21B-BE417F98680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44-4436-A21B-BE417F98680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44-4436-A21B-BE417F9868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'CBO - Transporte'!$AD$7:$AD$13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'CBO - Transporte'!$AE$7:$AE$13</c:f>
              <c:numCache>
                <c:formatCode>General</c:formatCode>
                <c:ptCount val="7"/>
                <c:pt idx="0">
                  <c:v>52386</c:v>
                </c:pt>
                <c:pt idx="1">
                  <c:v>51271</c:v>
                </c:pt>
                <c:pt idx="2">
                  <c:v>52384</c:v>
                </c:pt>
                <c:pt idx="3">
                  <c:v>50429</c:v>
                </c:pt>
                <c:pt idx="4">
                  <c:v>54003</c:v>
                </c:pt>
                <c:pt idx="5">
                  <c:v>56115</c:v>
                </c:pt>
                <c:pt idx="6">
                  <c:v>58602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93C-43BB-AB76-37E9528D5F6A}"/>
            </c:ext>
          </c:extLst>
        </c:ser>
        <c:ser>
          <c:idx val="1"/>
          <c:order val="1"/>
          <c:tx>
            <c:strRef>
              <c:f>'CBO - Transporte'!$AF$6</c:f>
              <c:strCache>
                <c:ptCount val="1"/>
                <c:pt idx="0">
                  <c:v>Mulher</c:v>
                </c:pt>
              </c:strCache>
            </c:strRef>
          </c:tx>
          <c:spPr>
            <a:ln w="28575" cap="rnd">
              <a:solidFill>
                <a:srgbClr val="9DC3E6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44-4436-A21B-BE417F98680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44-4436-A21B-BE417F98680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44-4436-A21B-BE417F9868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'CBO - Transporte'!$AD$7:$AD$13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'CBO - Transporte'!$AF$7:$AF$13</c:f>
              <c:numCache>
                <c:formatCode>General</c:formatCode>
                <c:ptCount val="7"/>
                <c:pt idx="0">
                  <c:v>1556</c:v>
                </c:pt>
                <c:pt idx="1">
                  <c:v>1471</c:v>
                </c:pt>
                <c:pt idx="2">
                  <c:v>1599</c:v>
                </c:pt>
                <c:pt idx="3">
                  <c:v>1644</c:v>
                </c:pt>
                <c:pt idx="4">
                  <c:v>2136</c:v>
                </c:pt>
                <c:pt idx="5">
                  <c:v>2417</c:v>
                </c:pt>
                <c:pt idx="6">
                  <c:v>2753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3C-43BB-AB76-37E9528D5F6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65452608"/>
        <c:axId val="565442528"/>
      </c:lineChart>
      <c:catAx>
        <c:axId val="56545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5442528"/>
        <c:crosses val="autoZero"/>
        <c:auto val="1"/>
        <c:lblAlgn val="ctr"/>
        <c:lblOffset val="100"/>
        <c:noMultiLvlLbl val="0"/>
      </c:catAx>
      <c:valAx>
        <c:axId val="5654425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5452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'CBO - Transporte'!$AJ$6</c:f>
              <c:strCache>
                <c:ptCount val="1"/>
                <c:pt idx="0">
                  <c:v>Homem</c:v>
                </c:pt>
              </c:strCache>
            </c:strRef>
          </c:tx>
          <c:spPr>
            <a:ln w="28575" cap="rnd">
              <a:solidFill>
                <a:srgbClr val="2E75B6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E2-43FE-9F11-7238BE2A2AB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E2-43FE-9F11-7238BE2A2AB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E2-43FE-9F11-7238BE2A2A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'CBO - Transporte'!$AI$7:$AI$13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'CBO - Transporte'!$AJ$7:$AJ$13</c:f>
              <c:numCache>
                <c:formatCode>General</c:formatCode>
                <c:ptCount val="7"/>
                <c:pt idx="0">
                  <c:v>39833</c:v>
                </c:pt>
                <c:pt idx="1">
                  <c:v>39681</c:v>
                </c:pt>
                <c:pt idx="2">
                  <c:v>42453</c:v>
                </c:pt>
                <c:pt idx="3">
                  <c:v>39523</c:v>
                </c:pt>
                <c:pt idx="4">
                  <c:v>39384</c:v>
                </c:pt>
                <c:pt idx="5">
                  <c:v>41460</c:v>
                </c:pt>
                <c:pt idx="6">
                  <c:v>44683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993-41E2-8452-417BCD01776C}"/>
            </c:ext>
          </c:extLst>
        </c:ser>
        <c:ser>
          <c:idx val="1"/>
          <c:order val="1"/>
          <c:tx>
            <c:strRef>
              <c:f>'CBO - Transporte'!$AK$6</c:f>
              <c:strCache>
                <c:ptCount val="1"/>
                <c:pt idx="0">
                  <c:v>Mulher</c:v>
                </c:pt>
              </c:strCache>
            </c:strRef>
          </c:tx>
          <c:spPr>
            <a:ln w="28575" cap="rnd">
              <a:solidFill>
                <a:srgbClr val="9DC3E6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E2-43FE-9F11-7238BE2A2AB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E2-43FE-9F11-7238BE2A2AB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E2-43FE-9F11-7238BE2A2A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'CBO - Transporte'!$AI$7:$AI$13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'CBO - Transporte'!$AK$7:$AK$13</c:f>
              <c:numCache>
                <c:formatCode>General</c:formatCode>
                <c:ptCount val="7"/>
                <c:pt idx="0">
                  <c:v>737</c:v>
                </c:pt>
                <c:pt idx="1">
                  <c:v>787</c:v>
                </c:pt>
                <c:pt idx="2">
                  <c:v>873</c:v>
                </c:pt>
                <c:pt idx="3">
                  <c:v>900</c:v>
                </c:pt>
                <c:pt idx="4">
                  <c:v>948</c:v>
                </c:pt>
                <c:pt idx="5">
                  <c:v>959</c:v>
                </c:pt>
                <c:pt idx="6">
                  <c:v>1086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993-41E2-8452-417BCD01776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53163872"/>
        <c:axId val="753157632"/>
      </c:lineChart>
      <c:catAx>
        <c:axId val="75316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53157632"/>
        <c:crosses val="autoZero"/>
        <c:auto val="1"/>
        <c:lblAlgn val="ctr"/>
        <c:lblOffset val="100"/>
        <c:noMultiLvlLbl val="0"/>
      </c:catAx>
      <c:valAx>
        <c:axId val="7531576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3163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'CBO - Transporte'!$AO$6</c:f>
              <c:strCache>
                <c:ptCount val="1"/>
                <c:pt idx="0">
                  <c:v>Homem</c:v>
                </c:pt>
              </c:strCache>
            </c:strRef>
          </c:tx>
          <c:spPr>
            <a:ln w="28575" cap="rnd">
              <a:solidFill>
                <a:srgbClr val="2E75B6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03-4E52-8BF8-52158E9CA26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03-4E52-8BF8-52158E9CA26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003-4E52-8BF8-52158E9CA2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'CBO - Transporte'!$AN$7:$AN$13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'CBO - Transporte'!$AO$7:$AO$13</c:f>
              <c:numCache>
                <c:formatCode>General</c:formatCode>
                <c:ptCount val="7"/>
                <c:pt idx="0">
                  <c:v>107347</c:v>
                </c:pt>
                <c:pt idx="1">
                  <c:v>109035</c:v>
                </c:pt>
                <c:pt idx="2">
                  <c:v>113829</c:v>
                </c:pt>
                <c:pt idx="3">
                  <c:v>119599</c:v>
                </c:pt>
                <c:pt idx="4">
                  <c:v>129064</c:v>
                </c:pt>
                <c:pt idx="5" formatCode="#,##0">
                  <c:v>141973</c:v>
                </c:pt>
                <c:pt idx="6">
                  <c:v>150312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003-4E52-8BF8-52158E9CA267}"/>
            </c:ext>
          </c:extLst>
        </c:ser>
        <c:ser>
          <c:idx val="1"/>
          <c:order val="1"/>
          <c:tx>
            <c:strRef>
              <c:f>'CBO - Transporte'!$AP$6</c:f>
              <c:strCache>
                <c:ptCount val="1"/>
                <c:pt idx="0">
                  <c:v>Mulher</c:v>
                </c:pt>
              </c:strCache>
            </c:strRef>
          </c:tx>
          <c:spPr>
            <a:ln w="28575" cap="rnd">
              <a:solidFill>
                <a:srgbClr val="9DC3E6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03-4E52-8BF8-52158E9CA26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03-4E52-8BF8-52158E9CA26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003-4E52-8BF8-52158E9CA2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'CBO - Transporte'!$AN$7:$AN$13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'CBO - Transporte'!$AP$7:$AP$13</c:f>
              <c:numCache>
                <c:formatCode>General</c:formatCode>
                <c:ptCount val="7"/>
                <c:pt idx="0">
                  <c:v>937</c:v>
                </c:pt>
                <c:pt idx="1">
                  <c:v>864</c:v>
                </c:pt>
                <c:pt idx="2">
                  <c:v>1026</c:v>
                </c:pt>
                <c:pt idx="3">
                  <c:v>1124</c:v>
                </c:pt>
                <c:pt idx="4">
                  <c:v>1366</c:v>
                </c:pt>
                <c:pt idx="5" formatCode="#,##0">
                  <c:v>1686</c:v>
                </c:pt>
                <c:pt idx="6">
                  <c:v>2027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03-4E52-8BF8-52158E9CA26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65449248"/>
        <c:axId val="565456448"/>
      </c:lineChart>
      <c:catAx>
        <c:axId val="56544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5456448"/>
        <c:crosses val="autoZero"/>
        <c:auto val="1"/>
        <c:lblAlgn val="ctr"/>
        <c:lblOffset val="100"/>
        <c:noMultiLvlLbl val="0"/>
      </c:catAx>
      <c:valAx>
        <c:axId val="5654564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544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946674040429938E-2"/>
          <c:y val="6.9309765036423596E-2"/>
          <c:w val="0.88671948688926616"/>
          <c:h val="0.61834392958741435"/>
        </c:manualLayout>
      </c:layout>
      <c:lineChart>
        <c:grouping val="standard"/>
        <c:varyColors val="0"/>
        <c:ser>
          <c:idx val="0"/>
          <c:order val="0"/>
          <c:tx>
            <c:strRef>
              <c:f>STEM!$G$4</c:f>
              <c:strCache>
                <c:ptCount val="1"/>
                <c:pt idx="0">
                  <c:v>Homens</c:v>
                </c:pt>
              </c:strCache>
            </c:strRef>
          </c:tx>
          <c:spPr>
            <a:ln w="28575" cap="rnd">
              <a:solidFill>
                <a:srgbClr val="2E75B6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AC-4D7C-A4D5-2BA9DD49296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AC-4D7C-A4D5-2BA9DD49296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DAC-4D7C-A4D5-2BA9DD4929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STEM!$F$5:$F$11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STEM!$G$5:$G$11</c:f>
              <c:numCache>
                <c:formatCode>#,##0</c:formatCode>
                <c:ptCount val="7"/>
                <c:pt idx="0">
                  <c:v>16107</c:v>
                </c:pt>
                <c:pt idx="1">
                  <c:v>17201</c:v>
                </c:pt>
                <c:pt idx="2">
                  <c:v>20121</c:v>
                </c:pt>
                <c:pt idx="3">
                  <c:v>18619</c:v>
                </c:pt>
                <c:pt idx="4">
                  <c:v>19411</c:v>
                </c:pt>
                <c:pt idx="5">
                  <c:v>25444</c:v>
                </c:pt>
                <c:pt idx="6">
                  <c:v>27698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AC-4D7C-A4D5-2BA9DD492967}"/>
            </c:ext>
          </c:extLst>
        </c:ser>
        <c:ser>
          <c:idx val="1"/>
          <c:order val="1"/>
          <c:tx>
            <c:strRef>
              <c:f>STEM!$H$4</c:f>
              <c:strCache>
                <c:ptCount val="1"/>
                <c:pt idx="0">
                  <c:v>Mulheres</c:v>
                </c:pt>
              </c:strCache>
            </c:strRef>
          </c:tx>
          <c:spPr>
            <a:ln w="28575" cap="rnd">
              <a:solidFill>
                <a:srgbClr val="9DC3E6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AC-4D7C-A4D5-2BA9DD49296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AC-4D7C-A4D5-2BA9DD49296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DAC-4D7C-A4D5-2BA9DD4929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STEM!$F$5:$F$11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STEM!$H$5:$H$11</c:f>
              <c:numCache>
                <c:formatCode>#,##0</c:formatCode>
                <c:ptCount val="7"/>
                <c:pt idx="0">
                  <c:v>9781</c:v>
                </c:pt>
                <c:pt idx="1">
                  <c:v>10249</c:v>
                </c:pt>
                <c:pt idx="2">
                  <c:v>11795</c:v>
                </c:pt>
                <c:pt idx="3">
                  <c:v>12014</c:v>
                </c:pt>
                <c:pt idx="4">
                  <c:v>12860</c:v>
                </c:pt>
                <c:pt idx="5">
                  <c:v>16583</c:v>
                </c:pt>
                <c:pt idx="6">
                  <c:v>17930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AC-4D7C-A4D5-2BA9DD4929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05106224"/>
        <c:axId val="1305109584"/>
      </c:lineChart>
      <c:catAx>
        <c:axId val="130510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05109584"/>
        <c:crosses val="autoZero"/>
        <c:auto val="1"/>
        <c:lblAlgn val="ctr"/>
        <c:lblOffset val="100"/>
        <c:noMultiLvlLbl val="0"/>
      </c:catAx>
      <c:valAx>
        <c:axId val="130510958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30510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33833642276379E-2"/>
          <c:y val="4.4106214114087744E-2"/>
          <c:w val="0.91533233271544723"/>
          <c:h val="0.79160830903522494"/>
        </c:manualLayout>
      </c:layout>
      <c:lineChart>
        <c:grouping val="standard"/>
        <c:varyColors val="0"/>
        <c:ser>
          <c:idx val="0"/>
          <c:order val="0"/>
          <c:tx>
            <c:strRef>
              <c:f>STEM!$L$4</c:f>
              <c:strCache>
                <c:ptCount val="1"/>
                <c:pt idx="0">
                  <c:v>Homem</c:v>
                </c:pt>
              </c:strCache>
            </c:strRef>
          </c:tx>
          <c:spPr>
            <a:ln w="28575" cap="rnd">
              <a:solidFill>
                <a:srgbClr val="2E75B6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76-49FE-8EFF-25A6E04E3BD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376-49FE-8EFF-25A6E04E3BD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376-49FE-8EFF-25A6E04E3B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STEM!$K$5:$K$11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STEM!$L$5:$L$11</c:f>
              <c:numCache>
                <c:formatCode>#,##0</c:formatCode>
                <c:ptCount val="7"/>
                <c:pt idx="0">
                  <c:v>3832</c:v>
                </c:pt>
                <c:pt idx="1">
                  <c:v>3946</c:v>
                </c:pt>
                <c:pt idx="2">
                  <c:v>4201</c:v>
                </c:pt>
                <c:pt idx="3">
                  <c:v>4191</c:v>
                </c:pt>
                <c:pt idx="4">
                  <c:v>4925</c:v>
                </c:pt>
                <c:pt idx="5">
                  <c:v>5386</c:v>
                </c:pt>
                <c:pt idx="6">
                  <c:v>6318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76-49FE-8EFF-25A6E04E3BDA}"/>
            </c:ext>
          </c:extLst>
        </c:ser>
        <c:ser>
          <c:idx val="1"/>
          <c:order val="1"/>
          <c:tx>
            <c:strRef>
              <c:f>STEM!$M$4</c:f>
              <c:strCache>
                <c:ptCount val="1"/>
                <c:pt idx="0">
                  <c:v>Mulher</c:v>
                </c:pt>
              </c:strCache>
            </c:strRef>
          </c:tx>
          <c:spPr>
            <a:ln w="28575" cap="rnd">
              <a:solidFill>
                <a:srgbClr val="9DC3E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2179337877023408E-2"/>
                  <c:y val="-5.041630673382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376-49FE-8EFF-25A6E04E3BD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76-49FE-8EFF-25A6E04E3BD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76-49FE-8EFF-25A6E04E3BD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376-49FE-8EFF-25A6E04E3B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STEM!$K$5:$K$11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STEM!$M$5:$M$11</c:f>
              <c:numCache>
                <c:formatCode>#,##0</c:formatCode>
                <c:ptCount val="7"/>
                <c:pt idx="0">
                  <c:v>3073</c:v>
                </c:pt>
                <c:pt idx="1">
                  <c:v>2978</c:v>
                </c:pt>
                <c:pt idx="2">
                  <c:v>3020</c:v>
                </c:pt>
                <c:pt idx="3">
                  <c:v>3063</c:v>
                </c:pt>
                <c:pt idx="4">
                  <c:v>3484</c:v>
                </c:pt>
                <c:pt idx="5">
                  <c:v>3649</c:v>
                </c:pt>
                <c:pt idx="6">
                  <c:v>4203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76-49FE-8EFF-25A6E04E3B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3800912"/>
        <c:axId val="1383806672"/>
      </c:lineChart>
      <c:catAx>
        <c:axId val="138380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83806672"/>
        <c:crosses val="autoZero"/>
        <c:auto val="1"/>
        <c:lblAlgn val="ctr"/>
        <c:lblOffset val="100"/>
        <c:noMultiLvlLbl val="0"/>
      </c:catAx>
      <c:valAx>
        <c:axId val="138380667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383800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STEM!$Q$4</c:f>
              <c:strCache>
                <c:ptCount val="1"/>
                <c:pt idx="0">
                  <c:v>Homem</c:v>
                </c:pt>
              </c:strCache>
            </c:strRef>
          </c:tx>
          <c:spPr>
            <a:ln w="28575" cap="rnd">
              <a:solidFill>
                <a:srgbClr val="2E75B6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A5-4617-9ABD-55E151550ED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A5-4617-9ABD-55E151550ED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A5-4617-9ABD-55E151550E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STEM!$P$5:$P$11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STEM!$Q$5:$Q$11</c:f>
              <c:numCache>
                <c:formatCode>#,##0</c:formatCode>
                <c:ptCount val="7"/>
                <c:pt idx="0">
                  <c:v>252030</c:v>
                </c:pt>
                <c:pt idx="1">
                  <c:v>267263</c:v>
                </c:pt>
                <c:pt idx="2">
                  <c:v>281939</c:v>
                </c:pt>
                <c:pt idx="3">
                  <c:v>298722</c:v>
                </c:pt>
                <c:pt idx="4">
                  <c:v>345502</c:v>
                </c:pt>
                <c:pt idx="5">
                  <c:v>386230</c:v>
                </c:pt>
                <c:pt idx="6">
                  <c:v>401716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A5-4617-9ABD-55E151550ED2}"/>
            </c:ext>
          </c:extLst>
        </c:ser>
        <c:ser>
          <c:idx val="1"/>
          <c:order val="1"/>
          <c:tx>
            <c:strRef>
              <c:f>STEM!$R$4</c:f>
              <c:strCache>
                <c:ptCount val="1"/>
                <c:pt idx="0">
                  <c:v>Mulher</c:v>
                </c:pt>
              </c:strCache>
            </c:strRef>
          </c:tx>
          <c:spPr>
            <a:ln w="28575" cap="rnd">
              <a:solidFill>
                <a:srgbClr val="9DC3E6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A5-4617-9ABD-55E151550ED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A5-4617-9ABD-55E151550ED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A5-4617-9ABD-55E151550E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STEM!$P$5:$P$11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STEM!$R$5:$R$11</c:f>
              <c:numCache>
                <c:formatCode>#,##0</c:formatCode>
                <c:ptCount val="7"/>
                <c:pt idx="0">
                  <c:v>65336</c:v>
                </c:pt>
                <c:pt idx="1">
                  <c:v>68824</c:v>
                </c:pt>
                <c:pt idx="2">
                  <c:v>73241</c:v>
                </c:pt>
                <c:pt idx="3">
                  <c:v>77138</c:v>
                </c:pt>
                <c:pt idx="4">
                  <c:v>92872</c:v>
                </c:pt>
                <c:pt idx="5">
                  <c:v>104138</c:v>
                </c:pt>
                <c:pt idx="6">
                  <c:v>110150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A5-4617-9ABD-55E151550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5264272"/>
        <c:axId val="735257072"/>
      </c:lineChart>
      <c:catAx>
        <c:axId val="73526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35257072"/>
        <c:crosses val="autoZero"/>
        <c:auto val="1"/>
        <c:lblAlgn val="ctr"/>
        <c:lblOffset val="100"/>
        <c:noMultiLvlLbl val="0"/>
      </c:catAx>
      <c:valAx>
        <c:axId val="73525707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35264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77449488571923E-2"/>
          <c:y val="0.34032980314741507"/>
          <c:w val="0.88851972040775506"/>
          <c:h val="0.427241019876277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'Participação nos GS'!$S$6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2E75B6"/>
              </a:solidFill>
            </a:ln>
            <a:effectLst/>
          </c:spPr>
          <c:invertIfNegative val="0"/>
          <c:cat>
            <c:strRef>
              <c:f>'Participação nos GS'!$R$7:$R$11</c:f>
              <c:strCache>
                <c:ptCount val="5"/>
                <c:pt idx="0">
                  <c:v>1 - Indústria</c:v>
                </c:pt>
                <c:pt idx="1">
                  <c:v>2 - Construção Civil</c:v>
                </c:pt>
                <c:pt idx="2">
                  <c:v>3 - Comércio</c:v>
                </c:pt>
                <c:pt idx="3">
                  <c:v>4 - Serviços</c:v>
                </c:pt>
                <c:pt idx="4">
                  <c:v>5 - Agropecuária</c:v>
                </c:pt>
              </c:strCache>
            </c:strRef>
          </c:cat>
          <c:val>
            <c:numRef>
              <c:f>'Participação nos GS'!$S$7:$S$11</c:f>
              <c:numCache>
                <c:formatCode>0</c:formatCode>
                <c:ptCount val="5"/>
                <c:pt idx="0">
                  <c:v>703198</c:v>
                </c:pt>
                <c:pt idx="1">
                  <c:v>302286</c:v>
                </c:pt>
                <c:pt idx="2">
                  <c:v>583226</c:v>
                </c:pt>
                <c:pt idx="3">
                  <c:v>1278191</c:v>
                </c:pt>
                <c:pt idx="4">
                  <c:v>241694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77-41B2-8939-88F915B7FA72}"/>
            </c:ext>
          </c:extLst>
        </c:ser>
        <c:ser>
          <c:idx val="1"/>
          <c:order val="1"/>
          <c:tx>
            <c:strRef>
              <c:f>'Participação nos GS'!$T$6</c:f>
              <c:strCache>
                <c:ptCount val="1"/>
                <c:pt idx="0">
                  <c:v>Feminino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  <a:effectLst/>
          </c:spPr>
          <c:invertIfNegative val="0"/>
          <c:cat>
            <c:strRef>
              <c:f>'Participação nos GS'!$R$7:$R$11</c:f>
              <c:strCache>
                <c:ptCount val="5"/>
                <c:pt idx="0">
                  <c:v>1 - Indústria</c:v>
                </c:pt>
                <c:pt idx="1">
                  <c:v>2 - Construção Civil</c:v>
                </c:pt>
                <c:pt idx="2">
                  <c:v>3 - Comércio</c:v>
                </c:pt>
                <c:pt idx="3">
                  <c:v>4 - Serviços</c:v>
                </c:pt>
                <c:pt idx="4">
                  <c:v>5 - Agropecuária</c:v>
                </c:pt>
              </c:strCache>
            </c:strRef>
          </c:cat>
          <c:val>
            <c:numRef>
              <c:f>'Participação nos GS'!$T$7:$T$11</c:f>
              <c:numCache>
                <c:formatCode>0</c:formatCode>
                <c:ptCount val="5"/>
                <c:pt idx="0">
                  <c:v>313757</c:v>
                </c:pt>
                <c:pt idx="1">
                  <c:v>36475</c:v>
                </c:pt>
                <c:pt idx="2">
                  <c:v>484448</c:v>
                </c:pt>
                <c:pt idx="3">
                  <c:v>1637446</c:v>
                </c:pt>
                <c:pt idx="4">
                  <c:v>52439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77-41B2-8939-88F915B7FA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1638672"/>
        <c:axId val="1671637232"/>
      </c:barChart>
      <c:catAx>
        <c:axId val="167163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71637232"/>
        <c:crosses val="autoZero"/>
        <c:auto val="1"/>
        <c:lblAlgn val="ctr"/>
        <c:lblOffset val="100"/>
        <c:noMultiLvlLbl val="0"/>
      </c:catAx>
      <c:valAx>
        <c:axId val="167163723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671638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9898243178244497"/>
          <c:y val="2.3187501588961577E-2"/>
          <c:w val="9.6563539211742114E-2"/>
          <c:h val="0.230704853049397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STEM!$AA$4</c:f>
              <c:strCache>
                <c:ptCount val="1"/>
                <c:pt idx="0">
                  <c:v>Homem</c:v>
                </c:pt>
              </c:strCache>
            </c:strRef>
          </c:tx>
          <c:spPr>
            <a:ln w="28575" cap="rnd">
              <a:solidFill>
                <a:srgbClr val="2E75B6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EE-4476-A2D0-F01AEB60B46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5EE-4476-A2D0-F01AEB60B46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5EE-4476-A2D0-F01AEB60B4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STEM!$Z$5:$Z$11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STEM!$AA$5:$AA$11</c:f>
              <c:numCache>
                <c:formatCode>#,##0</c:formatCode>
                <c:ptCount val="7"/>
                <c:pt idx="0">
                  <c:v>151689</c:v>
                </c:pt>
                <c:pt idx="1">
                  <c:v>149549</c:v>
                </c:pt>
                <c:pt idx="2">
                  <c:v>150412</c:v>
                </c:pt>
                <c:pt idx="3">
                  <c:v>151455</c:v>
                </c:pt>
                <c:pt idx="4">
                  <c:v>156407</c:v>
                </c:pt>
                <c:pt idx="5">
                  <c:v>164232</c:v>
                </c:pt>
                <c:pt idx="6">
                  <c:v>171544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EE-4476-A2D0-F01AEB60B46E}"/>
            </c:ext>
          </c:extLst>
        </c:ser>
        <c:ser>
          <c:idx val="1"/>
          <c:order val="1"/>
          <c:tx>
            <c:strRef>
              <c:f>STEM!$AB$4</c:f>
              <c:strCache>
                <c:ptCount val="1"/>
                <c:pt idx="0">
                  <c:v>Mulher</c:v>
                </c:pt>
              </c:strCache>
            </c:strRef>
          </c:tx>
          <c:spPr>
            <a:ln w="28575" cap="rnd">
              <a:solidFill>
                <a:srgbClr val="9DC3E6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EE-4476-A2D0-F01AEB60B46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5EE-4476-A2D0-F01AEB60B46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5EE-4476-A2D0-F01AEB60B4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STEM!$Z$5:$Z$11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STEM!$AB$5:$AB$11</c:f>
              <c:numCache>
                <c:formatCode>#,##0</c:formatCode>
                <c:ptCount val="7"/>
                <c:pt idx="0">
                  <c:v>42157</c:v>
                </c:pt>
                <c:pt idx="1">
                  <c:v>42660</c:v>
                </c:pt>
                <c:pt idx="2">
                  <c:v>44445</c:v>
                </c:pt>
                <c:pt idx="3">
                  <c:v>46098</c:v>
                </c:pt>
                <c:pt idx="4">
                  <c:v>51049</c:v>
                </c:pt>
                <c:pt idx="5">
                  <c:v>56346</c:v>
                </c:pt>
                <c:pt idx="6">
                  <c:v>60806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EE-4476-A2D0-F01AEB60B4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6605376"/>
        <c:axId val="726602976"/>
      </c:lineChart>
      <c:catAx>
        <c:axId val="72660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26602976"/>
        <c:crosses val="autoZero"/>
        <c:auto val="1"/>
        <c:lblAlgn val="ctr"/>
        <c:lblOffset val="100"/>
        <c:noMultiLvlLbl val="0"/>
      </c:catAx>
      <c:valAx>
        <c:axId val="72660297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26605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'STEM - MG'!$G$5</c:f>
              <c:strCache>
                <c:ptCount val="1"/>
                <c:pt idx="0">
                  <c:v>Homens</c:v>
                </c:pt>
              </c:strCache>
            </c:strRef>
          </c:tx>
          <c:spPr>
            <a:ln w="28575" cap="rnd">
              <a:solidFill>
                <a:srgbClr val="2E75B6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AB-40D9-9EF3-9F52B1AED8F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AB-40D9-9EF3-9F52B1AED8F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AB-40D9-9EF3-9F52B1AED8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'STEM - MG'!$F$6:$F$12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'STEM - MG'!$G$6:$G$12</c:f>
              <c:numCache>
                <c:formatCode>General</c:formatCode>
                <c:ptCount val="7"/>
                <c:pt idx="0">
                  <c:v>1714</c:v>
                </c:pt>
                <c:pt idx="1">
                  <c:v>1733</c:v>
                </c:pt>
                <c:pt idx="2">
                  <c:v>1868</c:v>
                </c:pt>
                <c:pt idx="3">
                  <c:v>2054</c:v>
                </c:pt>
                <c:pt idx="4">
                  <c:v>2369</c:v>
                </c:pt>
                <c:pt idx="5">
                  <c:v>2453</c:v>
                </c:pt>
                <c:pt idx="6">
                  <c:v>3254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EAB-40D9-9EF3-9F52B1AED8F5}"/>
            </c:ext>
          </c:extLst>
        </c:ser>
        <c:ser>
          <c:idx val="1"/>
          <c:order val="1"/>
          <c:tx>
            <c:strRef>
              <c:f>'STEM - MG'!$H$5</c:f>
              <c:strCache>
                <c:ptCount val="1"/>
                <c:pt idx="0">
                  <c:v>Mulheres</c:v>
                </c:pt>
              </c:strCache>
            </c:strRef>
          </c:tx>
          <c:spPr>
            <a:ln w="28575" cap="rnd">
              <a:solidFill>
                <a:srgbClr val="9DC3E6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AB-40D9-9EF3-9F52B1AED8F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AB-40D9-9EF3-9F52B1AED8F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EAB-40D9-9EF3-9F52B1AED8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'STEM - MG'!$F$6:$F$12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'STEM - MG'!$H$6:$H$12</c:f>
              <c:numCache>
                <c:formatCode>General</c:formatCode>
                <c:ptCount val="7"/>
                <c:pt idx="0">
                  <c:v>629</c:v>
                </c:pt>
                <c:pt idx="1">
                  <c:v>627</c:v>
                </c:pt>
                <c:pt idx="2">
                  <c:v>732</c:v>
                </c:pt>
                <c:pt idx="3">
                  <c:v>1030</c:v>
                </c:pt>
                <c:pt idx="4">
                  <c:v>1136</c:v>
                </c:pt>
                <c:pt idx="5">
                  <c:v>1195</c:v>
                </c:pt>
                <c:pt idx="6">
                  <c:v>1909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CEAB-40D9-9EF3-9F52B1AED8F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132777312"/>
        <c:axId val="2132777792"/>
      </c:lineChart>
      <c:catAx>
        <c:axId val="213277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32777792"/>
        <c:crosses val="autoZero"/>
        <c:auto val="1"/>
        <c:lblAlgn val="ctr"/>
        <c:lblOffset val="100"/>
        <c:noMultiLvlLbl val="0"/>
      </c:catAx>
      <c:valAx>
        <c:axId val="2132777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32777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'STEM - MG'!$L$5</c:f>
              <c:strCache>
                <c:ptCount val="1"/>
                <c:pt idx="0">
                  <c:v>Homem</c:v>
                </c:pt>
              </c:strCache>
            </c:strRef>
          </c:tx>
          <c:spPr>
            <a:ln w="28575" cap="rnd">
              <a:solidFill>
                <a:srgbClr val="2E75B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7688243138165072E-2"/>
                  <c:y val="4.57926147807444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5CD-4384-B1C9-CB1962D1886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CD-4384-B1C9-CB1962D1886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CD-4384-B1C9-CB1962D1886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CD-4384-B1C9-CB1962D188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'STEM - MG'!$K$6:$K$12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'STEM - MG'!$L$6:$L$12</c:f>
              <c:numCache>
                <c:formatCode>General</c:formatCode>
                <c:ptCount val="7"/>
                <c:pt idx="0">
                  <c:v>169</c:v>
                </c:pt>
                <c:pt idx="1">
                  <c:v>186</c:v>
                </c:pt>
                <c:pt idx="2">
                  <c:v>217</c:v>
                </c:pt>
                <c:pt idx="3">
                  <c:v>236</c:v>
                </c:pt>
                <c:pt idx="4">
                  <c:v>250</c:v>
                </c:pt>
                <c:pt idx="5">
                  <c:v>229</c:v>
                </c:pt>
                <c:pt idx="6">
                  <c:v>312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A5CD-4384-B1C9-CB1962D1886E}"/>
            </c:ext>
          </c:extLst>
        </c:ser>
        <c:ser>
          <c:idx val="1"/>
          <c:order val="1"/>
          <c:tx>
            <c:strRef>
              <c:f>'STEM - MG'!$M$5</c:f>
              <c:strCache>
                <c:ptCount val="1"/>
                <c:pt idx="0">
                  <c:v>Mulher</c:v>
                </c:pt>
              </c:strCache>
            </c:strRef>
          </c:tx>
          <c:spPr>
            <a:ln w="28575" cap="rnd">
              <a:solidFill>
                <a:srgbClr val="9DC3E6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CD-4384-B1C9-CB1962D1886E}"/>
                </c:ext>
              </c:extLst>
            </c:dLbl>
            <c:dLbl>
              <c:idx val="2"/>
              <c:layout>
                <c:manualLayout>
                  <c:x val="-6.3275710990957398E-2"/>
                  <c:y val="4.57926147807446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5CD-4384-B1C9-CB1962D1886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CD-4384-B1C9-CB1962D1886E}"/>
                </c:ext>
              </c:extLst>
            </c:dLbl>
            <c:dLbl>
              <c:idx val="4"/>
              <c:layout>
                <c:manualLayout>
                  <c:x val="-6.7688243138165155E-2"/>
                  <c:y val="7.39402925696224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5CD-4384-B1C9-CB1962D1886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CD-4384-B1C9-CB1962D188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'STEM - MG'!$K$6:$K$12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'STEM - MG'!$M$6:$M$12</c:f>
              <c:numCache>
                <c:formatCode>General</c:formatCode>
                <c:ptCount val="7"/>
                <c:pt idx="0">
                  <c:v>189</c:v>
                </c:pt>
                <c:pt idx="1">
                  <c:v>200</c:v>
                </c:pt>
                <c:pt idx="2">
                  <c:v>192</c:v>
                </c:pt>
                <c:pt idx="3">
                  <c:v>200</c:v>
                </c:pt>
                <c:pt idx="4">
                  <c:v>224</c:v>
                </c:pt>
                <c:pt idx="5">
                  <c:v>215</c:v>
                </c:pt>
                <c:pt idx="6">
                  <c:v>243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A5CD-4384-B1C9-CB1962D1886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04178096"/>
        <c:axId val="504172336"/>
      </c:lineChart>
      <c:catAx>
        <c:axId val="50417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4172336"/>
        <c:crosses val="autoZero"/>
        <c:auto val="1"/>
        <c:lblAlgn val="ctr"/>
        <c:lblOffset val="100"/>
        <c:noMultiLvlLbl val="0"/>
      </c:catAx>
      <c:valAx>
        <c:axId val="504172336"/>
        <c:scaling>
          <c:orientation val="minMax"/>
          <c:max val="325"/>
          <c:min val="125"/>
        </c:scaling>
        <c:delete val="1"/>
        <c:axPos val="l"/>
        <c:numFmt formatCode="General" sourceLinked="1"/>
        <c:majorTickMark val="none"/>
        <c:minorTickMark val="none"/>
        <c:tickLblPos val="nextTo"/>
        <c:crossAx val="50417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'STEM - MG'!$Q$5</c:f>
              <c:strCache>
                <c:ptCount val="1"/>
                <c:pt idx="0">
                  <c:v>Homem</c:v>
                </c:pt>
              </c:strCache>
            </c:strRef>
          </c:tx>
          <c:spPr>
            <a:ln w="28575" cap="rnd">
              <a:solidFill>
                <a:srgbClr val="2E75B6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5A-4373-A8DF-136A5DDA0B0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25A-4373-A8DF-136A5DDA0B0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5A-4373-A8DF-136A5DDA0B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'STEM - MG'!$P$6:$P$12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'STEM - MG'!$Q$6:$Q$12</c:f>
              <c:numCache>
                <c:formatCode>General</c:formatCode>
                <c:ptCount val="7"/>
                <c:pt idx="0">
                  <c:v>20730</c:v>
                </c:pt>
                <c:pt idx="1">
                  <c:v>23255</c:v>
                </c:pt>
                <c:pt idx="2">
                  <c:v>24865</c:v>
                </c:pt>
                <c:pt idx="3">
                  <c:v>27355</c:v>
                </c:pt>
                <c:pt idx="4">
                  <c:v>30858</c:v>
                </c:pt>
                <c:pt idx="5">
                  <c:v>33866</c:v>
                </c:pt>
                <c:pt idx="6">
                  <c:v>35022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F25A-4373-A8DF-136A5DDA0B0B}"/>
            </c:ext>
          </c:extLst>
        </c:ser>
        <c:ser>
          <c:idx val="1"/>
          <c:order val="1"/>
          <c:tx>
            <c:strRef>
              <c:f>'STEM - MG'!$R$5</c:f>
              <c:strCache>
                <c:ptCount val="1"/>
                <c:pt idx="0">
                  <c:v>Mulher</c:v>
                </c:pt>
              </c:strCache>
            </c:strRef>
          </c:tx>
          <c:spPr>
            <a:ln w="28575" cap="rnd">
              <a:solidFill>
                <a:srgbClr val="9DC3E6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5A-4373-A8DF-136A5DDA0B0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25A-4373-A8DF-136A5DDA0B0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5A-4373-A8DF-136A5DDA0B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'STEM - MG'!$P$6:$P$12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'STEM - MG'!$R$6:$R$12</c:f>
              <c:numCache>
                <c:formatCode>General</c:formatCode>
                <c:ptCount val="7"/>
                <c:pt idx="0">
                  <c:v>5477</c:v>
                </c:pt>
                <c:pt idx="1">
                  <c:v>6026</c:v>
                </c:pt>
                <c:pt idx="2">
                  <c:v>6436</c:v>
                </c:pt>
                <c:pt idx="3">
                  <c:v>7139</c:v>
                </c:pt>
                <c:pt idx="4">
                  <c:v>8228</c:v>
                </c:pt>
                <c:pt idx="5">
                  <c:v>9128</c:v>
                </c:pt>
                <c:pt idx="6">
                  <c:v>9380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F25A-4373-A8DF-136A5DDA0B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7920208"/>
        <c:axId val="697914448"/>
      </c:lineChart>
      <c:catAx>
        <c:axId val="69792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97914448"/>
        <c:crosses val="autoZero"/>
        <c:auto val="1"/>
        <c:lblAlgn val="ctr"/>
        <c:lblOffset val="100"/>
        <c:noMultiLvlLbl val="0"/>
      </c:catAx>
      <c:valAx>
        <c:axId val="6979144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9792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'STEM - MG'!$V$5</c:f>
              <c:strCache>
                <c:ptCount val="1"/>
                <c:pt idx="0">
                  <c:v>Homem</c:v>
                </c:pt>
              </c:strCache>
            </c:strRef>
          </c:tx>
          <c:spPr>
            <a:ln w="28575" cap="rnd">
              <a:solidFill>
                <a:srgbClr val="2E75B6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01-4F2B-9AEC-F0270380F28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01-4F2B-9AEC-F0270380F28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01-4F2B-9AEC-F0270380F2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'STEM - MG'!$U$6:$U$12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'STEM - MG'!$V$6:$V$12</c:f>
              <c:numCache>
                <c:formatCode>General</c:formatCode>
                <c:ptCount val="7"/>
                <c:pt idx="0">
                  <c:v>14561</c:v>
                </c:pt>
                <c:pt idx="1">
                  <c:v>14794</c:v>
                </c:pt>
                <c:pt idx="2">
                  <c:v>16219</c:v>
                </c:pt>
                <c:pt idx="3">
                  <c:v>17172</c:v>
                </c:pt>
                <c:pt idx="4">
                  <c:v>18859</c:v>
                </c:pt>
                <c:pt idx="5">
                  <c:v>19533</c:v>
                </c:pt>
                <c:pt idx="6">
                  <c:v>20331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7601-4F2B-9AEC-F0270380F28F}"/>
            </c:ext>
          </c:extLst>
        </c:ser>
        <c:ser>
          <c:idx val="1"/>
          <c:order val="1"/>
          <c:tx>
            <c:strRef>
              <c:f>'STEM - MG'!$W$5</c:f>
              <c:strCache>
                <c:ptCount val="1"/>
                <c:pt idx="0">
                  <c:v>Mulher</c:v>
                </c:pt>
              </c:strCache>
            </c:strRef>
          </c:tx>
          <c:spPr>
            <a:ln w="28575" cap="rnd">
              <a:solidFill>
                <a:srgbClr val="9DC3E6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01-4F2B-9AEC-F0270380F28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01-4F2B-9AEC-F0270380F28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01-4F2B-9AEC-F0270380F2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'STEM - MG'!$U$6:$U$12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'STEM - MG'!$W$6:$W$12</c:f>
              <c:numCache>
                <c:formatCode>General</c:formatCode>
                <c:ptCount val="7"/>
                <c:pt idx="0">
                  <c:v>4423</c:v>
                </c:pt>
                <c:pt idx="1">
                  <c:v>4734</c:v>
                </c:pt>
                <c:pt idx="2">
                  <c:v>5361</c:v>
                </c:pt>
                <c:pt idx="3">
                  <c:v>6020</c:v>
                </c:pt>
                <c:pt idx="4">
                  <c:v>7155</c:v>
                </c:pt>
                <c:pt idx="5">
                  <c:v>7944</c:v>
                </c:pt>
                <c:pt idx="6">
                  <c:v>8642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7601-4F2B-9AEC-F0270380F28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58768240"/>
        <c:axId val="758769200"/>
      </c:lineChart>
      <c:catAx>
        <c:axId val="75876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58769200"/>
        <c:crosses val="autoZero"/>
        <c:auto val="1"/>
        <c:lblAlgn val="ctr"/>
        <c:lblOffset val="100"/>
        <c:noMultiLvlLbl val="0"/>
      </c:catAx>
      <c:valAx>
        <c:axId val="7587692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8768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907949340070622E-2"/>
          <c:y val="0.4094239641756906"/>
          <c:w val="0.89182796398577768"/>
          <c:h val="0.3806911602044781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'Mulheres na indústria '!$L$4</c:f>
              <c:strCache>
                <c:ptCount val="1"/>
                <c:pt idx="0">
                  <c:v>Homens</c:v>
                </c:pt>
              </c:strCache>
            </c:strRef>
          </c:tx>
          <c:spPr>
            <a:solidFill>
              <a:srgbClr val="2E75B6"/>
            </a:solidFill>
            <a:ln>
              <a:noFill/>
            </a:ln>
            <a:effectLst/>
          </c:spPr>
          <c:invertIfNegative val="0"/>
          <c:cat>
            <c:numRef>
              <c:f>'Mulheres na indústria '!$K$5:$K$11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'Mulheres na indústria '!$L$5:$L$11</c:f>
              <c:numCache>
                <c:formatCode>General</c:formatCode>
                <c:ptCount val="7"/>
                <c:pt idx="0">
                  <c:v>5405311</c:v>
                </c:pt>
                <c:pt idx="1">
                  <c:v>5434898</c:v>
                </c:pt>
                <c:pt idx="2">
                  <c:v>5475204</c:v>
                </c:pt>
                <c:pt idx="3">
                  <c:v>5557938</c:v>
                </c:pt>
                <c:pt idx="4">
                  <c:v>5807266</c:v>
                </c:pt>
                <c:pt idx="5">
                  <c:v>6137814</c:v>
                </c:pt>
                <c:pt idx="6">
                  <c:v>6235392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25-4DC9-BEE3-EF358A3D6186}"/>
            </c:ext>
          </c:extLst>
        </c:ser>
        <c:ser>
          <c:idx val="2"/>
          <c:order val="1"/>
          <c:tx>
            <c:strRef>
              <c:f>'Mulheres na indústria '!$M$4</c:f>
              <c:strCache>
                <c:ptCount val="1"/>
                <c:pt idx="0">
                  <c:v>Mulheres 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  <a:effectLst/>
          </c:spPr>
          <c:invertIfNegative val="0"/>
          <c:cat>
            <c:numRef>
              <c:f>'Mulheres na indústria '!$K$5:$K$11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'Mulheres na indústria '!$M$5:$M$11</c:f>
              <c:numCache>
                <c:formatCode>General</c:formatCode>
                <c:ptCount val="7"/>
                <c:pt idx="0">
                  <c:v>2337659</c:v>
                </c:pt>
                <c:pt idx="1">
                  <c:v>2313931</c:v>
                </c:pt>
                <c:pt idx="2">
                  <c:v>2326282</c:v>
                </c:pt>
                <c:pt idx="3">
                  <c:v>2313471</c:v>
                </c:pt>
                <c:pt idx="4">
                  <c:v>2527003</c:v>
                </c:pt>
                <c:pt idx="5">
                  <c:v>2761009</c:v>
                </c:pt>
                <c:pt idx="6">
                  <c:v>2837700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25-4DC9-BEE3-EF358A3D6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1954632199"/>
        <c:axId val="1954634247"/>
      </c:barChart>
      <c:catAx>
        <c:axId val="1954632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4634247"/>
        <c:crosses val="autoZero"/>
        <c:auto val="1"/>
        <c:lblAlgn val="ctr"/>
        <c:lblOffset val="100"/>
        <c:noMultiLvlLbl val="0"/>
      </c:catAx>
      <c:valAx>
        <c:axId val="195463424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54632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9871098671783944"/>
          <c:y val="1.9023615866759557E-2"/>
          <c:w val="9.8884441559528177E-2"/>
          <c:h val="0.188531023947005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843573911066174E-2"/>
          <c:y val="0.48924093889263792"/>
          <c:w val="0.90021064713403665"/>
          <c:h val="0.370394309898387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'Mulheres na indústria '!$AA$5</c:f>
              <c:strCache>
                <c:ptCount val="1"/>
                <c:pt idx="0">
                  <c:v>Homens</c:v>
                </c:pt>
              </c:strCache>
            </c:strRef>
          </c:tx>
          <c:spPr>
            <a:solidFill>
              <a:srgbClr val="2E75B6"/>
            </a:solidFill>
            <a:ln>
              <a:noFill/>
            </a:ln>
            <a:effectLst/>
          </c:spPr>
          <c:invertIfNegative val="0"/>
          <c:cat>
            <c:numRef>
              <c:f>'Mulheres na indústria '!$Z$6:$Z$12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'Mulheres na indústria '!$AA$6:$AA$12</c:f>
              <c:numCache>
                <c:formatCode>General</c:formatCode>
                <c:ptCount val="7"/>
                <c:pt idx="0">
                  <c:v>595330</c:v>
                </c:pt>
                <c:pt idx="1">
                  <c:v>603061</c:v>
                </c:pt>
                <c:pt idx="2">
                  <c:v>614819</c:v>
                </c:pt>
                <c:pt idx="3">
                  <c:v>624744</c:v>
                </c:pt>
                <c:pt idx="4">
                  <c:v>663933</c:v>
                </c:pt>
                <c:pt idx="5">
                  <c:v>693624</c:v>
                </c:pt>
                <c:pt idx="6">
                  <c:v>703198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85-4EE1-90DA-B7641876DD28}"/>
            </c:ext>
          </c:extLst>
        </c:ser>
        <c:ser>
          <c:idx val="1"/>
          <c:order val="1"/>
          <c:tx>
            <c:strRef>
              <c:f>'Mulheres na indústria '!$AB$5</c:f>
              <c:strCache>
                <c:ptCount val="1"/>
                <c:pt idx="0">
                  <c:v>Mulheres 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  <a:effectLst/>
          </c:spPr>
          <c:invertIfNegative val="0"/>
          <c:cat>
            <c:numRef>
              <c:f>'Mulheres na indústria '!$Z$6:$Z$12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'Mulheres na indústria '!$AB$6:$AB$12</c:f>
              <c:numCache>
                <c:formatCode>General</c:formatCode>
                <c:ptCount val="7"/>
                <c:pt idx="0">
                  <c:v>243916</c:v>
                </c:pt>
                <c:pt idx="1">
                  <c:v>242927</c:v>
                </c:pt>
                <c:pt idx="2">
                  <c:v>245320</c:v>
                </c:pt>
                <c:pt idx="3">
                  <c:v>245410</c:v>
                </c:pt>
                <c:pt idx="4">
                  <c:v>273926</c:v>
                </c:pt>
                <c:pt idx="5">
                  <c:v>303409</c:v>
                </c:pt>
                <c:pt idx="6">
                  <c:v>313757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85-4EE1-90DA-B7641876D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1898473440"/>
        <c:axId val="1898476320"/>
      </c:barChart>
      <c:catAx>
        <c:axId val="189847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98476320"/>
        <c:crosses val="autoZero"/>
        <c:auto val="1"/>
        <c:lblAlgn val="ctr"/>
        <c:lblOffset val="100"/>
        <c:noMultiLvlLbl val="0"/>
      </c:catAx>
      <c:valAx>
        <c:axId val="18984763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9847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90677755887721301"/>
          <c:y val="4.0034060503190888E-2"/>
          <c:w val="9.0903972920616152E-2"/>
          <c:h val="0.234214594139356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37734254142263E-2"/>
          <c:y val="7.5653370013755161E-2"/>
          <c:w val="0.94086449588146825"/>
          <c:h val="0.76479870896468061"/>
        </c:manualLayout>
      </c:layout>
      <c:lineChart>
        <c:grouping val="standard"/>
        <c:varyColors val="0"/>
        <c:ser>
          <c:idx val="0"/>
          <c:order val="0"/>
          <c:tx>
            <c:strRef>
              <c:f>'CBO - Indústria (subgrupos)'!$H$5</c:f>
              <c:strCache>
                <c:ptCount val="1"/>
                <c:pt idx="0">
                  <c:v>Homem</c:v>
                </c:pt>
              </c:strCache>
            </c:strRef>
          </c:tx>
          <c:spPr>
            <a:ln w="28575" cap="rnd">
              <a:solidFill>
                <a:srgbClr val="2E75B6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92-41F0-917F-134C17CFDEE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92-41F0-917F-134C17CFDEE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92-41F0-917F-134C17CFDE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'CBO - Indústria (subgrupos)'!$G$6:$G$12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'CBO - Indústria (subgrupos)'!$H$6:$H$12</c:f>
              <c:numCache>
                <c:formatCode>#,##0</c:formatCode>
                <c:ptCount val="7"/>
                <c:pt idx="0">
                  <c:v>1572371</c:v>
                </c:pt>
                <c:pt idx="1">
                  <c:v>1561578</c:v>
                </c:pt>
                <c:pt idx="2">
                  <c:v>1573836</c:v>
                </c:pt>
                <c:pt idx="3">
                  <c:v>1630226</c:v>
                </c:pt>
                <c:pt idx="4">
                  <c:v>1777566</c:v>
                </c:pt>
                <c:pt idx="5">
                  <c:v>2054806</c:v>
                </c:pt>
                <c:pt idx="6">
                  <c:v>2167919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7C92-41F0-917F-134C17CFDEE2}"/>
            </c:ext>
          </c:extLst>
        </c:ser>
        <c:ser>
          <c:idx val="1"/>
          <c:order val="1"/>
          <c:tx>
            <c:strRef>
              <c:f>'CBO - Indústria (subgrupos)'!$I$5</c:f>
              <c:strCache>
                <c:ptCount val="1"/>
                <c:pt idx="0">
                  <c:v>Mulher </c:v>
                </c:pt>
              </c:strCache>
            </c:strRef>
          </c:tx>
          <c:spPr>
            <a:ln w="28575" cap="rnd">
              <a:solidFill>
                <a:srgbClr val="9DC3E6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92-41F0-917F-134C17CFDEE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92-41F0-917F-134C17CFDEE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92-41F0-917F-134C17CFDE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'CBO - Indústria (subgrupos)'!$G$6:$G$12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'CBO - Indústria (subgrupos)'!$I$6:$I$12</c:f>
              <c:numCache>
                <c:formatCode>#,##0</c:formatCode>
                <c:ptCount val="7"/>
                <c:pt idx="0">
                  <c:v>54113</c:v>
                </c:pt>
                <c:pt idx="1">
                  <c:v>45465</c:v>
                </c:pt>
                <c:pt idx="2">
                  <c:v>44610</c:v>
                </c:pt>
                <c:pt idx="3">
                  <c:v>42840</c:v>
                </c:pt>
                <c:pt idx="4">
                  <c:v>43629</c:v>
                </c:pt>
                <c:pt idx="5">
                  <c:v>48257</c:v>
                </c:pt>
                <c:pt idx="6">
                  <c:v>50644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7C92-41F0-917F-134C17CFDE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2150095"/>
        <c:axId val="942148175"/>
      </c:lineChart>
      <c:catAx>
        <c:axId val="942150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2148175"/>
        <c:crosses val="autoZero"/>
        <c:auto val="1"/>
        <c:lblAlgn val="ctr"/>
        <c:lblOffset val="100"/>
        <c:noMultiLvlLbl val="0"/>
      </c:catAx>
      <c:valAx>
        <c:axId val="942148175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9421500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'CBO - Indústria (subgrupos)'!$L$5</c:f>
              <c:strCache>
                <c:ptCount val="1"/>
                <c:pt idx="0">
                  <c:v>Homem</c:v>
                </c:pt>
              </c:strCache>
            </c:strRef>
          </c:tx>
          <c:spPr>
            <a:ln w="28575" cap="rnd">
              <a:solidFill>
                <a:srgbClr val="2E75B6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F8-480B-B545-2E33A04F4E8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F8-480B-B545-2E33A04F4E8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F8-480B-B545-2E33A04F4E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'CBO - Indústria (subgrupos)'!$K$6:$K$12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'CBO - Indústria (subgrupos)'!$L$6:$L$12</c:f>
              <c:numCache>
                <c:formatCode>#,##0</c:formatCode>
                <c:ptCount val="7"/>
                <c:pt idx="0">
                  <c:v>220386</c:v>
                </c:pt>
                <c:pt idx="1">
                  <c:v>231721</c:v>
                </c:pt>
                <c:pt idx="2">
                  <c:v>237589</c:v>
                </c:pt>
                <c:pt idx="3">
                  <c:v>249449</c:v>
                </c:pt>
                <c:pt idx="4">
                  <c:v>257741</c:v>
                </c:pt>
                <c:pt idx="5">
                  <c:v>272336</c:v>
                </c:pt>
                <c:pt idx="6">
                  <c:v>277058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71F8-480B-B545-2E33A04F4E80}"/>
            </c:ext>
          </c:extLst>
        </c:ser>
        <c:ser>
          <c:idx val="1"/>
          <c:order val="1"/>
          <c:tx>
            <c:strRef>
              <c:f>'CBO - Indústria (subgrupos)'!$M$5</c:f>
              <c:strCache>
                <c:ptCount val="1"/>
                <c:pt idx="0">
                  <c:v>Mulher </c:v>
                </c:pt>
              </c:strCache>
            </c:strRef>
          </c:tx>
          <c:spPr>
            <a:ln w="28575" cap="rnd">
              <a:solidFill>
                <a:srgbClr val="9DC3E6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F8-480B-B545-2E33A04F4E8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F8-480B-B545-2E33A04F4E8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1F8-480B-B545-2E33A04F4E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'CBO - Indústria (subgrupos)'!$K$6:$K$12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'CBO - Indústria (subgrupos)'!$M$6:$M$12</c:f>
              <c:numCache>
                <c:formatCode>#,##0</c:formatCode>
                <c:ptCount val="7"/>
                <c:pt idx="0">
                  <c:v>51505</c:v>
                </c:pt>
                <c:pt idx="1">
                  <c:v>48734</c:v>
                </c:pt>
                <c:pt idx="2">
                  <c:v>46443</c:v>
                </c:pt>
                <c:pt idx="3">
                  <c:v>51167</c:v>
                </c:pt>
                <c:pt idx="4">
                  <c:v>53694</c:v>
                </c:pt>
                <c:pt idx="5">
                  <c:v>52755</c:v>
                </c:pt>
                <c:pt idx="6">
                  <c:v>53289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71F8-480B-B545-2E33A04F4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0617119"/>
        <c:axId val="1090610879"/>
      </c:lineChart>
      <c:catAx>
        <c:axId val="1090617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90610879"/>
        <c:crosses val="autoZero"/>
        <c:auto val="1"/>
        <c:lblAlgn val="ctr"/>
        <c:lblOffset val="100"/>
        <c:noMultiLvlLbl val="0"/>
      </c:catAx>
      <c:valAx>
        <c:axId val="1090610879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090617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'CBO - Indústria (subgrupos)'!$P$5</c:f>
              <c:strCache>
                <c:ptCount val="1"/>
                <c:pt idx="0">
                  <c:v>Homem</c:v>
                </c:pt>
              </c:strCache>
            </c:strRef>
          </c:tx>
          <c:spPr>
            <a:ln w="28575" cap="rnd">
              <a:solidFill>
                <a:srgbClr val="2E75B6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09-4114-86D7-04921C3255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09-4114-86D7-04921C3255F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09-4114-86D7-04921C3255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'CBO - Indústria (subgrupos)'!$O$6:$O$12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'CBO - Indústria (subgrupos)'!$P$6:$P$12</c:f>
              <c:numCache>
                <c:formatCode>#,##0</c:formatCode>
                <c:ptCount val="7"/>
                <c:pt idx="0">
                  <c:v>424336</c:v>
                </c:pt>
                <c:pt idx="1">
                  <c:v>411807</c:v>
                </c:pt>
                <c:pt idx="2">
                  <c:v>403429</c:v>
                </c:pt>
                <c:pt idx="3">
                  <c:v>379003</c:v>
                </c:pt>
                <c:pt idx="4">
                  <c:v>402200</c:v>
                </c:pt>
                <c:pt idx="5">
                  <c:v>417286</c:v>
                </c:pt>
                <c:pt idx="6">
                  <c:v>403405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8E09-4114-86D7-04921C3255FC}"/>
            </c:ext>
          </c:extLst>
        </c:ser>
        <c:ser>
          <c:idx val="1"/>
          <c:order val="1"/>
          <c:tx>
            <c:strRef>
              <c:f>'CBO - Indústria (subgrupos)'!$Q$5</c:f>
              <c:strCache>
                <c:ptCount val="1"/>
                <c:pt idx="0">
                  <c:v>Mulher </c:v>
                </c:pt>
              </c:strCache>
            </c:strRef>
          </c:tx>
          <c:spPr>
            <a:ln w="28575" cap="rnd">
              <a:solidFill>
                <a:srgbClr val="9DC3E6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09-4114-86D7-04921C3255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09-4114-86D7-04921C3255F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E09-4114-86D7-04921C3255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'CBO - Indústria (subgrupos)'!$O$6:$O$12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'CBO - Indústria (subgrupos)'!$Q$6:$Q$12</c:f>
              <c:numCache>
                <c:formatCode>#,##0</c:formatCode>
                <c:ptCount val="7"/>
                <c:pt idx="0">
                  <c:v>584338</c:v>
                </c:pt>
                <c:pt idx="1">
                  <c:v>554477</c:v>
                </c:pt>
                <c:pt idx="2">
                  <c:v>535510</c:v>
                </c:pt>
                <c:pt idx="3">
                  <c:v>483233</c:v>
                </c:pt>
                <c:pt idx="4">
                  <c:v>536223</c:v>
                </c:pt>
                <c:pt idx="5">
                  <c:v>570544</c:v>
                </c:pt>
                <c:pt idx="6">
                  <c:v>549084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8E09-4114-86D7-04921C3255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89491071"/>
        <c:axId val="1089491551"/>
      </c:lineChart>
      <c:catAx>
        <c:axId val="1089491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89491551"/>
        <c:crosses val="autoZero"/>
        <c:auto val="1"/>
        <c:lblAlgn val="ctr"/>
        <c:lblOffset val="100"/>
        <c:noMultiLvlLbl val="0"/>
      </c:catAx>
      <c:valAx>
        <c:axId val="1089491551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0894910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'CBO - Indústria (subgrupos)'!$T$5</c:f>
              <c:strCache>
                <c:ptCount val="1"/>
                <c:pt idx="0">
                  <c:v>Homem</c:v>
                </c:pt>
              </c:strCache>
            </c:strRef>
          </c:tx>
          <c:spPr>
            <a:ln w="28575" cap="rnd">
              <a:solidFill>
                <a:srgbClr val="2E75B6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7D-40FF-AC01-2E654DA7106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7D-40FF-AC01-2E654DA7106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F7D-40FF-AC01-2E654DA710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'CBO - Indústria (subgrupos)'!$S$6:$S$12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'CBO - Indústria (subgrupos)'!$T$6:$T$12</c:f>
              <c:numCache>
                <c:formatCode>#,##0</c:formatCode>
                <c:ptCount val="7"/>
                <c:pt idx="0">
                  <c:v>572269</c:v>
                </c:pt>
                <c:pt idx="1">
                  <c:v>560087</c:v>
                </c:pt>
                <c:pt idx="2">
                  <c:v>564908</c:v>
                </c:pt>
                <c:pt idx="3">
                  <c:v>570157</c:v>
                </c:pt>
                <c:pt idx="4">
                  <c:v>570416</c:v>
                </c:pt>
                <c:pt idx="5">
                  <c:v>596137</c:v>
                </c:pt>
                <c:pt idx="6">
                  <c:v>615425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F7D-40FF-AC01-2E654DA7106B}"/>
            </c:ext>
          </c:extLst>
        </c:ser>
        <c:ser>
          <c:idx val="1"/>
          <c:order val="1"/>
          <c:tx>
            <c:strRef>
              <c:f>'CBO - Indústria (subgrupos)'!$U$5</c:f>
              <c:strCache>
                <c:ptCount val="1"/>
                <c:pt idx="0">
                  <c:v>Mulher </c:v>
                </c:pt>
              </c:strCache>
            </c:strRef>
          </c:tx>
          <c:spPr>
            <a:ln w="28575" cap="rnd">
              <a:solidFill>
                <a:srgbClr val="9DC3E6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7D-40FF-AC01-2E654DA7106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7D-40FF-AC01-2E654DA7106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7D-40FF-AC01-2E654DA710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'CBO - Indústria (subgrupos)'!$S$6:$S$12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'CBO - Indústria (subgrupos)'!$U$6:$U$12</c:f>
              <c:numCache>
                <c:formatCode>#,##0</c:formatCode>
                <c:ptCount val="7"/>
                <c:pt idx="0">
                  <c:v>234157</c:v>
                </c:pt>
                <c:pt idx="1">
                  <c:v>220031</c:v>
                </c:pt>
                <c:pt idx="2">
                  <c:v>225335</c:v>
                </c:pt>
                <c:pt idx="3">
                  <c:v>231955</c:v>
                </c:pt>
                <c:pt idx="4">
                  <c:v>243622</c:v>
                </c:pt>
                <c:pt idx="5">
                  <c:v>251056</c:v>
                </c:pt>
                <c:pt idx="6">
                  <c:v>258930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3F7D-40FF-AC01-2E654DA710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87038063"/>
        <c:axId val="1087038543"/>
      </c:lineChart>
      <c:catAx>
        <c:axId val="1087038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87038543"/>
        <c:crosses val="autoZero"/>
        <c:auto val="1"/>
        <c:lblAlgn val="ctr"/>
        <c:lblOffset val="100"/>
        <c:noMultiLvlLbl val="0"/>
      </c:catAx>
      <c:valAx>
        <c:axId val="1087038543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08703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826100819729493E-3"/>
          <c:y val="0.44796265961933773"/>
          <c:w val="0.87612089328897458"/>
          <c:h val="0.400804805149856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'Mulheres no transporte'!$H$2</c:f>
              <c:strCache>
                <c:ptCount val="1"/>
                <c:pt idx="0">
                  <c:v>Homens</c:v>
                </c:pt>
              </c:strCache>
            </c:strRef>
          </c:tx>
          <c:spPr>
            <a:solidFill>
              <a:srgbClr val="2E75B6"/>
            </a:solidFill>
            <a:ln>
              <a:noFill/>
            </a:ln>
            <a:effectLst/>
          </c:spPr>
          <c:invertIfNegative val="0"/>
          <c:cat>
            <c:numRef>
              <c:f>'Mulheres no transporte'!$G$3:$G$9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'Mulheres no transporte'!$H$3:$H$9</c:f>
              <c:numCache>
                <c:formatCode>General</c:formatCode>
                <c:ptCount val="7"/>
                <c:pt idx="0">
                  <c:v>1919340</c:v>
                </c:pt>
                <c:pt idx="1">
                  <c:v>1940956</c:v>
                </c:pt>
                <c:pt idx="2">
                  <c:v>1972766</c:v>
                </c:pt>
                <c:pt idx="3">
                  <c:v>1923102</c:v>
                </c:pt>
                <c:pt idx="4">
                  <c:v>1970933</c:v>
                </c:pt>
                <c:pt idx="5">
                  <c:v>2130167</c:v>
                </c:pt>
                <c:pt idx="6">
                  <c:v>2206856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B6-483F-B055-83758AB0B246}"/>
            </c:ext>
          </c:extLst>
        </c:ser>
        <c:ser>
          <c:idx val="1"/>
          <c:order val="1"/>
          <c:tx>
            <c:strRef>
              <c:f>'Mulheres no transporte'!$I$2</c:f>
              <c:strCache>
                <c:ptCount val="1"/>
                <c:pt idx="0">
                  <c:v>Mulheres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  <a:effectLst/>
          </c:spPr>
          <c:invertIfNegative val="0"/>
          <c:cat>
            <c:numRef>
              <c:f>'Mulheres no transporte'!$G$3:$G$9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'Mulheres no transporte'!$I$3:$I$9</c:f>
              <c:numCache>
                <c:formatCode>General</c:formatCode>
                <c:ptCount val="7"/>
                <c:pt idx="0">
                  <c:v>394105</c:v>
                </c:pt>
                <c:pt idx="1">
                  <c:v>397027</c:v>
                </c:pt>
                <c:pt idx="2">
                  <c:v>398342</c:v>
                </c:pt>
                <c:pt idx="3">
                  <c:v>385905</c:v>
                </c:pt>
                <c:pt idx="4">
                  <c:v>414713</c:v>
                </c:pt>
                <c:pt idx="5">
                  <c:v>458136</c:v>
                </c:pt>
                <c:pt idx="6">
                  <c:v>490925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B6-483F-B055-83758AB0B2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1678635184"/>
        <c:axId val="730159744"/>
      </c:barChart>
      <c:catAx>
        <c:axId val="167863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30159744"/>
        <c:crosses val="autoZero"/>
        <c:auto val="1"/>
        <c:lblAlgn val="ctr"/>
        <c:lblOffset val="100"/>
        <c:noMultiLvlLbl val="0"/>
      </c:catAx>
      <c:valAx>
        <c:axId val="730159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863518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88962087652560884"/>
          <c:y val="5.6227413679795869E-2"/>
          <c:w val="9.4469662983363664E-2"/>
          <c:h val="0.232433246935966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605F2-0D3B-4F52-8DA7-5D628EC7D019}" type="datetimeFigureOut">
              <a:rPr lang="pt-BR" smtClean="0"/>
              <a:t>25/08/2025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85079-6E70-4BD7-B14F-CE58BEA5B2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8545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985079-6E70-4BD7-B14F-CE58BEA5B29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5525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985079-6E70-4BD7-B14F-CE58BEA5B29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0340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985079-6E70-4BD7-B14F-CE58BEA5B29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20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BEEB6-9D13-0CF4-6D27-6866A1E20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4380B75-557F-C891-869A-D891839C3F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999667D-0714-9753-0922-3BDA26C7EA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F19DBC5-98D4-E914-EB27-376459E959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985079-6E70-4BD7-B14F-CE58BEA5B29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7467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985079-6E70-4BD7-B14F-CE58BEA5B29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16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3D2F3E49-B27B-4BB7-99AF-1F6FFA4547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25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3D2F3E49-B27B-4BB7-99AF-1F6FFA4547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37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3D2F3E49-B27B-4BB7-99AF-1F6FFA4547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20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3D2F3E49-B27B-4BB7-99AF-1F6FFA4547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69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87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E5DEE5C-4138-49AD-A9BE-1A35D638A9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6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E5DEE5C-4138-49AD-A9BE-1A35D638A9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6B4B95C-F7A1-4545-A8AB-60E554C4E309}"/>
              </a:ext>
            </a:extLst>
          </p:cNvPr>
          <p:cNvSpPr txBox="1"/>
          <p:nvPr/>
        </p:nvSpPr>
        <p:spPr>
          <a:xfrm>
            <a:off x="5312439" y="3013501"/>
            <a:ext cx="657201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Inserção das mulheres no mercado de trabalho: Avanço em funções tradicionalmente masculinas</a:t>
            </a:r>
            <a:endParaRPr lang="pt-BR" sz="2400" b="1" i="1" dirty="0">
              <a:solidFill>
                <a:srgbClr val="25B5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082D2614-01D5-4251-B965-A59000939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75327" y="275175"/>
            <a:ext cx="1023747" cy="38390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5C1339B-44DE-410B-AB3F-D6BA62FAD719}"/>
              </a:ext>
            </a:extLst>
          </p:cNvPr>
          <p:cNvSpPr txBox="1"/>
          <p:nvPr/>
        </p:nvSpPr>
        <p:spPr>
          <a:xfrm>
            <a:off x="6096000" y="6139083"/>
            <a:ext cx="4673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>
                <a:solidFill>
                  <a:schemeClr val="bg1"/>
                </a:solidFill>
              </a:rPr>
              <a:t>Agosto de 2025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DD1733E-C56F-DB3F-B20F-DBA1DB7F0890}"/>
              </a:ext>
            </a:extLst>
          </p:cNvPr>
          <p:cNvSpPr txBox="1"/>
          <p:nvPr/>
        </p:nvSpPr>
        <p:spPr>
          <a:xfrm>
            <a:off x="4743291" y="5769750"/>
            <a:ext cx="7710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>
                <a:solidFill>
                  <a:schemeClr val="bg1"/>
                </a:solidFill>
              </a:rPr>
              <a:t>Gerência de Economia e Finanças Empresariais</a:t>
            </a:r>
          </a:p>
        </p:txBody>
      </p:sp>
    </p:spTree>
    <p:extLst>
      <p:ext uri="{BB962C8B-B14F-4D97-AF65-F5344CB8AC3E}">
        <p14:creationId xmlns:p14="http://schemas.microsoft.com/office/powerpoint/2010/main" val="4262549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B6EA6-D54F-3E8D-6F0B-F45F74E47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C254D220-12A4-ED79-ADAE-789D31F6EB60}"/>
              </a:ext>
            </a:extLst>
          </p:cNvPr>
          <p:cNvSpPr/>
          <p:nvPr/>
        </p:nvSpPr>
        <p:spPr>
          <a:xfrm>
            <a:off x="8692072" y="1716605"/>
            <a:ext cx="2903228" cy="20040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680D147A-C3C8-D0A0-CA0F-726D4FDAD5D0}"/>
              </a:ext>
            </a:extLst>
          </p:cNvPr>
          <p:cNvSpPr/>
          <p:nvPr/>
        </p:nvSpPr>
        <p:spPr>
          <a:xfrm>
            <a:off x="5583807" y="1714474"/>
            <a:ext cx="2903228" cy="20040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97E52FC6-08FA-AE8E-A2BC-14DDFD53091B}"/>
              </a:ext>
            </a:extLst>
          </p:cNvPr>
          <p:cNvSpPr/>
          <p:nvPr/>
        </p:nvSpPr>
        <p:spPr>
          <a:xfrm>
            <a:off x="2475542" y="1692136"/>
            <a:ext cx="2903228" cy="20040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4A4C428-D7CD-98BB-BFFC-D20E41DBB6C1}"/>
              </a:ext>
            </a:extLst>
          </p:cNvPr>
          <p:cNvSpPr txBox="1"/>
          <p:nvPr/>
        </p:nvSpPr>
        <p:spPr>
          <a:xfrm>
            <a:off x="2647797" y="199044"/>
            <a:ext cx="9002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>
                <a:solidFill>
                  <a:srgbClr val="25B5C3"/>
                </a:solidFill>
              </a:rPr>
              <a:t>Participação das mulheres no transporte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5E04F871-DB44-20F0-B25E-36F4D2678932}"/>
              </a:ext>
            </a:extLst>
          </p:cNvPr>
          <p:cNvSpPr txBox="1"/>
          <p:nvPr/>
        </p:nvSpPr>
        <p:spPr>
          <a:xfrm>
            <a:off x="1177318" y="6600043"/>
            <a:ext cx="54996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Fontes: </a:t>
            </a:r>
            <a:r>
              <a:rPr lang="pt-BR" sz="1000">
                <a:solidFill>
                  <a:prstClr val="black"/>
                </a:solidFill>
                <a:latin typeface="Calibri" panose="020F0502020204030204"/>
              </a:rPr>
              <a:t>RAIS. </a:t>
            </a:r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Elaboração: Gerência de Economia e Finanças Empresariais.</a:t>
            </a:r>
            <a:endParaRPr lang="pt-BR" sz="10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03361C9-B27C-043E-F718-A45534FEB0B8}"/>
              </a:ext>
            </a:extLst>
          </p:cNvPr>
          <p:cNvSpPr txBox="1"/>
          <p:nvPr/>
        </p:nvSpPr>
        <p:spPr>
          <a:xfrm>
            <a:off x="4114477" y="670839"/>
            <a:ext cx="6069322" cy="57888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>
                <a:solidFill>
                  <a:schemeClr val="tx1">
                    <a:lumMod val="65000"/>
                    <a:lumOff val="35000"/>
                  </a:schemeClr>
                </a:solidFill>
              </a:rPr>
              <a:t>Esse movimento de redução da desigualdade no setor, embora ainda limitado, também pode ser observado em ocupações específicas </a:t>
            </a:r>
            <a:r>
              <a:rPr lang="pt-BR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no Brasil</a:t>
            </a:r>
            <a:r>
              <a:rPr lang="pt-BR" sz="140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A0987BEA-B1EC-6868-FD67-B609D36647FA}"/>
              </a:ext>
            </a:extLst>
          </p:cNvPr>
          <p:cNvSpPr/>
          <p:nvPr/>
        </p:nvSpPr>
        <p:spPr>
          <a:xfrm>
            <a:off x="2720443" y="1471426"/>
            <a:ext cx="2413427" cy="445752"/>
          </a:xfrm>
          <a:prstGeom prst="roundRect">
            <a:avLst/>
          </a:prstGeom>
          <a:solidFill>
            <a:srgbClr val="25B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Motoristas de veículos de pequeno e médio porte</a:t>
            </a:r>
            <a:endParaRPr lang="pt-BR" b="1" dirty="0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69579E6B-0CFF-FE44-59AD-DC15DB34397F}"/>
              </a:ext>
            </a:extLst>
          </p:cNvPr>
          <p:cNvSpPr/>
          <p:nvPr/>
        </p:nvSpPr>
        <p:spPr>
          <a:xfrm>
            <a:off x="5706257" y="1471426"/>
            <a:ext cx="2658328" cy="445752"/>
          </a:xfrm>
          <a:prstGeom prst="roundRect">
            <a:avLst/>
          </a:prstGeom>
          <a:solidFill>
            <a:srgbClr val="25B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/>
              <a:t>Motoristas de ônibus urbanos, metropolitanos e rodoviários</a:t>
            </a:r>
            <a:endParaRPr lang="pt-BR" b="1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9209446-DE85-3250-E31C-3AB4EF6273DA}"/>
              </a:ext>
            </a:extLst>
          </p:cNvPr>
          <p:cNvSpPr/>
          <p:nvPr/>
        </p:nvSpPr>
        <p:spPr>
          <a:xfrm>
            <a:off x="8814522" y="1471426"/>
            <a:ext cx="2658328" cy="445752"/>
          </a:xfrm>
          <a:prstGeom prst="roundRect">
            <a:avLst/>
          </a:prstGeom>
          <a:solidFill>
            <a:srgbClr val="25B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Motoristas de veículos de cargas em geral</a:t>
            </a:r>
            <a:endParaRPr lang="pt-BR" b="1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8F720FF8-8DD2-CF60-16B5-701F808806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927940"/>
              </p:ext>
            </p:extLst>
          </p:nvPr>
        </p:nvGraphicFramePr>
        <p:xfrm>
          <a:off x="2550912" y="2063826"/>
          <a:ext cx="2752486" cy="1503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2420F647-F493-251F-38AF-FA2A420E05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8140127"/>
              </p:ext>
            </p:extLst>
          </p:nvPr>
        </p:nvGraphicFramePr>
        <p:xfrm>
          <a:off x="5631686" y="2065992"/>
          <a:ext cx="2780778" cy="1503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DD6972FA-3C1B-9979-35B3-8BE288CA7D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3253679"/>
              </p:ext>
            </p:extLst>
          </p:nvPr>
        </p:nvGraphicFramePr>
        <p:xfrm>
          <a:off x="8722684" y="1935184"/>
          <a:ext cx="2842003" cy="1722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178A129D-685C-1DE9-5759-50D7D2CA65AE}"/>
              </a:ext>
            </a:extLst>
          </p:cNvPr>
          <p:cNvSpPr/>
          <p:nvPr/>
        </p:nvSpPr>
        <p:spPr>
          <a:xfrm>
            <a:off x="2058763" y="4037846"/>
            <a:ext cx="4449613" cy="2198171"/>
          </a:xfrm>
          <a:prstGeom prst="roundRect">
            <a:avLst/>
          </a:prstGeom>
          <a:solidFill>
            <a:srgbClr val="25B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/>
              <a:t>Entre todas as ocupações celetistas, o cargo de </a:t>
            </a:r>
            <a:r>
              <a:rPr lang="pt-BR" sz="1400" b="1" dirty="0"/>
              <a:t>motorista de veículos de carga apresenta a maior disparidade de gênero</a:t>
            </a:r>
            <a:r>
              <a:rPr lang="pt-BR" sz="1400" dirty="0"/>
              <a:t>. Em </a:t>
            </a:r>
            <a:r>
              <a:rPr lang="pt-BR" sz="1400" b="1" dirty="0"/>
              <a:t>2023</a:t>
            </a:r>
            <a:r>
              <a:rPr lang="pt-BR" sz="1400" dirty="0"/>
              <a:t>, havia </a:t>
            </a:r>
            <a:r>
              <a:rPr lang="pt-BR" sz="1400" b="1" dirty="0"/>
              <a:t>8.713% de homens a mais do que mulheres</a:t>
            </a:r>
            <a:r>
              <a:rPr lang="pt-BR" sz="1400" dirty="0"/>
              <a:t> nessa função, embora essa diferença tenha caído em relação a 2018, quando ultrapassava os 12 mil por cento. Apesar da ampla desigualdade, a participação feminina tem crescido progressivamente: </a:t>
            </a:r>
            <a:r>
              <a:rPr lang="pt-BR" sz="1400" b="1" dirty="0"/>
              <a:t>o número de motoristas mulheres quase dobrou entre 2017 e 2023.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C1440CE9-4696-875C-07F8-0BEAD28A4485}"/>
              </a:ext>
            </a:extLst>
          </p:cNvPr>
          <p:cNvSpPr/>
          <p:nvPr/>
        </p:nvSpPr>
        <p:spPr>
          <a:xfrm>
            <a:off x="6811465" y="4037846"/>
            <a:ext cx="5095983" cy="2198171"/>
          </a:xfrm>
          <a:prstGeom prst="roundRect">
            <a:avLst/>
          </a:prstGeom>
          <a:solidFill>
            <a:srgbClr val="25B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/>
              <a:t>Nos transportes de menor porte, como </a:t>
            </a:r>
            <a:r>
              <a:rPr lang="pt-BR" sz="1400" b="1" dirty="0"/>
              <a:t>motoristas de veículos pequenos e médios</a:t>
            </a:r>
            <a:r>
              <a:rPr lang="pt-BR" sz="1400" dirty="0"/>
              <a:t>, a </a:t>
            </a:r>
            <a:r>
              <a:rPr lang="pt-BR" sz="1400" b="1" dirty="0"/>
              <a:t>desigualdade é menor</a:t>
            </a:r>
            <a:r>
              <a:rPr lang="pt-BR" sz="1400" dirty="0"/>
              <a:t>, com uma diferença de </a:t>
            </a:r>
            <a:r>
              <a:rPr lang="pt-BR" sz="1400" b="1" dirty="0"/>
              <a:t>3.212% em 2023 </a:t>
            </a:r>
            <a:r>
              <a:rPr lang="pt-BR" sz="1400" dirty="0"/>
              <a:t>— ainda elevada, mas em queda contínua desde 2017. Já entre </a:t>
            </a:r>
            <a:r>
              <a:rPr lang="pt-BR" sz="1400" b="1" dirty="0"/>
              <a:t>motoristas de ônibus urbanos, metropolitanos e rodoviários</a:t>
            </a:r>
            <a:r>
              <a:rPr lang="pt-BR" sz="1400" dirty="0"/>
              <a:t>, </a:t>
            </a:r>
            <a:r>
              <a:rPr lang="pt-BR" sz="1400" b="1" dirty="0"/>
              <a:t>a diferença caiu de 5.154% para 3.618% no mesmo período</a:t>
            </a:r>
            <a:r>
              <a:rPr lang="pt-BR" sz="1400" dirty="0"/>
              <a:t>. Os dados indicam que, </a:t>
            </a:r>
            <a:r>
              <a:rPr lang="pt-BR" sz="1400" b="1" dirty="0"/>
              <a:t>apesar de permanecerem em minoria, as mulheres têm conquistado espaço de forma gradual nas ocupações de transporte. </a:t>
            </a:r>
            <a:endParaRPr lang="pt-BR" sz="1400" b="1" dirty="0">
              <a:solidFill>
                <a:schemeClr val="bg1"/>
              </a:solidFill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3ADB571C-F86C-1FE9-467B-5516A91713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690" y="3696159"/>
            <a:ext cx="1980770" cy="23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76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3376F-366C-257C-BEFA-1D7658077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6251661E-7993-04E6-7A6B-C49A02130535}"/>
              </a:ext>
            </a:extLst>
          </p:cNvPr>
          <p:cNvSpPr/>
          <p:nvPr/>
        </p:nvSpPr>
        <p:spPr>
          <a:xfrm>
            <a:off x="8692072" y="1716605"/>
            <a:ext cx="2903228" cy="20040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039F2428-ECAF-222F-8632-CAC2AB4E4117}"/>
              </a:ext>
            </a:extLst>
          </p:cNvPr>
          <p:cNvSpPr/>
          <p:nvPr/>
        </p:nvSpPr>
        <p:spPr>
          <a:xfrm>
            <a:off x="5583807" y="1714474"/>
            <a:ext cx="2903228" cy="20040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755E2F23-629A-F4F5-A620-5AD2E882C4CF}"/>
              </a:ext>
            </a:extLst>
          </p:cNvPr>
          <p:cNvSpPr/>
          <p:nvPr/>
        </p:nvSpPr>
        <p:spPr>
          <a:xfrm>
            <a:off x="2475542" y="1692136"/>
            <a:ext cx="2903228" cy="20040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DAE4241-3B43-ED49-8681-EC514671B814}"/>
              </a:ext>
            </a:extLst>
          </p:cNvPr>
          <p:cNvSpPr txBox="1"/>
          <p:nvPr/>
        </p:nvSpPr>
        <p:spPr>
          <a:xfrm>
            <a:off x="2647797" y="199044"/>
            <a:ext cx="9002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>
                <a:solidFill>
                  <a:srgbClr val="25B5C3"/>
                </a:solidFill>
              </a:rPr>
              <a:t>Participação das mulheres no transporte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32267E1-E9AD-11AD-BA7E-EE14A32A4AC2}"/>
              </a:ext>
            </a:extLst>
          </p:cNvPr>
          <p:cNvSpPr txBox="1"/>
          <p:nvPr/>
        </p:nvSpPr>
        <p:spPr>
          <a:xfrm>
            <a:off x="1177318" y="6600043"/>
            <a:ext cx="54996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Fontes: </a:t>
            </a:r>
            <a:r>
              <a:rPr lang="pt-BR" sz="1000">
                <a:solidFill>
                  <a:prstClr val="black"/>
                </a:solidFill>
                <a:latin typeface="Calibri" panose="020F0502020204030204"/>
              </a:rPr>
              <a:t>RAIS. </a:t>
            </a:r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Elaboração: Gerência de Economia e Finanças Empresariais.</a:t>
            </a:r>
            <a:endParaRPr lang="pt-BR" sz="10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8AE8B77-B97D-12FC-1EBE-6B49D0994D86}"/>
              </a:ext>
            </a:extLst>
          </p:cNvPr>
          <p:cNvSpPr txBox="1"/>
          <p:nvPr/>
        </p:nvSpPr>
        <p:spPr>
          <a:xfrm>
            <a:off x="2475542" y="670839"/>
            <a:ext cx="9091176" cy="57888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>
                <a:solidFill>
                  <a:schemeClr val="tx1">
                    <a:lumMod val="65000"/>
                    <a:lumOff val="35000"/>
                  </a:schemeClr>
                </a:solidFill>
              </a:rPr>
              <a:t>Em </a:t>
            </a:r>
            <a:r>
              <a:rPr lang="pt-BR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Minas Gerais</a:t>
            </a:r>
            <a:r>
              <a:rPr lang="pt-BR" sz="1400">
                <a:solidFill>
                  <a:schemeClr val="tx1">
                    <a:lumMod val="65000"/>
                    <a:lumOff val="35000"/>
                  </a:schemeClr>
                </a:solidFill>
              </a:rPr>
              <a:t>, a participação das mulheres nas ocupações formais do transporte também tem avançado, ainda que de maneira diferente entre as ocupações.</a:t>
            </a: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625BBD32-F4D0-047F-BCF5-F9203A8D3D15}"/>
              </a:ext>
            </a:extLst>
          </p:cNvPr>
          <p:cNvSpPr/>
          <p:nvPr/>
        </p:nvSpPr>
        <p:spPr>
          <a:xfrm>
            <a:off x="2720443" y="1471426"/>
            <a:ext cx="2413427" cy="445752"/>
          </a:xfrm>
          <a:prstGeom prst="roundRect">
            <a:avLst/>
          </a:prstGeom>
          <a:solidFill>
            <a:srgbClr val="25B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Motoristas de veículos de pequeno e médio porte</a:t>
            </a:r>
            <a:endParaRPr lang="pt-BR" b="1" dirty="0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099BB9DD-FD14-27C8-77B6-7A04066EBB4E}"/>
              </a:ext>
            </a:extLst>
          </p:cNvPr>
          <p:cNvSpPr/>
          <p:nvPr/>
        </p:nvSpPr>
        <p:spPr>
          <a:xfrm>
            <a:off x="5706257" y="1471426"/>
            <a:ext cx="2658328" cy="445752"/>
          </a:xfrm>
          <a:prstGeom prst="roundRect">
            <a:avLst/>
          </a:prstGeom>
          <a:solidFill>
            <a:srgbClr val="25B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/>
              <a:t>Motoristas de ônibus urbanos, metropolitanos e rodoviários</a:t>
            </a:r>
            <a:endParaRPr lang="pt-BR" b="1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19D68515-3D5A-A848-EEBF-0418797E87B1}"/>
              </a:ext>
            </a:extLst>
          </p:cNvPr>
          <p:cNvSpPr/>
          <p:nvPr/>
        </p:nvSpPr>
        <p:spPr>
          <a:xfrm>
            <a:off x="8814522" y="1471426"/>
            <a:ext cx="2658328" cy="445752"/>
          </a:xfrm>
          <a:prstGeom prst="roundRect">
            <a:avLst/>
          </a:prstGeom>
          <a:solidFill>
            <a:srgbClr val="25B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Motoristas de veículos de cargas em geral</a:t>
            </a:r>
            <a:endParaRPr lang="pt-BR" b="1" dirty="0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E1AE6AB7-361D-818D-0046-4322FCD63FED}"/>
              </a:ext>
            </a:extLst>
          </p:cNvPr>
          <p:cNvSpPr/>
          <p:nvPr/>
        </p:nvSpPr>
        <p:spPr>
          <a:xfrm>
            <a:off x="2070795" y="4037846"/>
            <a:ext cx="4449613" cy="2198171"/>
          </a:xfrm>
          <a:prstGeom prst="roundRect">
            <a:avLst/>
          </a:prstGeom>
          <a:solidFill>
            <a:srgbClr val="25B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/>
              <a:t>No estado, em </a:t>
            </a:r>
            <a:r>
              <a:rPr lang="pt-BR" sz="1400" b="1" dirty="0"/>
              <a:t>2023</a:t>
            </a:r>
            <a:r>
              <a:rPr lang="pt-BR" sz="1400" dirty="0"/>
              <a:t>, havia </a:t>
            </a:r>
            <a:r>
              <a:rPr lang="pt-BR" sz="1400" b="1" dirty="0"/>
              <a:t>7.315% de homens a mais do que mulheres na ocupação de veículos de carga</a:t>
            </a:r>
            <a:r>
              <a:rPr lang="pt-BR" sz="1400" dirty="0"/>
              <a:t>. Assim como observado no Brasil, </a:t>
            </a:r>
            <a:r>
              <a:rPr lang="pt-BR" sz="1400" b="1" dirty="0"/>
              <a:t>apesar da alta discrepância entre os gêneros, a presença feminina tem aumentado,  mais do que dobrando no período analisado </a:t>
            </a:r>
            <a:r>
              <a:rPr lang="pt-BR" sz="1400" dirty="0"/>
              <a:t>(2017 – 2023).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236E8F47-F9B2-EA01-6A05-85083A604515}"/>
              </a:ext>
            </a:extLst>
          </p:cNvPr>
          <p:cNvSpPr/>
          <p:nvPr/>
        </p:nvSpPr>
        <p:spPr>
          <a:xfrm>
            <a:off x="6811465" y="4037846"/>
            <a:ext cx="5095983" cy="2198171"/>
          </a:xfrm>
          <a:prstGeom prst="roundRect">
            <a:avLst/>
          </a:prstGeom>
          <a:solidFill>
            <a:srgbClr val="25B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/>
              <a:t>Nos transportes de menor porte, como os </a:t>
            </a:r>
            <a:r>
              <a:rPr lang="pt-BR" sz="1400" b="1" dirty="0"/>
              <a:t>motoristas de veículos pequenos e médios, a desigualdade também é menor em Minas Gerais</a:t>
            </a:r>
            <a:r>
              <a:rPr lang="pt-BR" sz="1400" dirty="0"/>
              <a:t> — </a:t>
            </a:r>
            <a:r>
              <a:rPr lang="pt-BR" sz="1400" b="1" dirty="0"/>
              <a:t>2.029% em 2023, contra 3.212% no Brasil </a:t>
            </a:r>
            <a:r>
              <a:rPr lang="pt-BR" sz="1400" dirty="0"/>
              <a:t>— e tem mostrado queda constante desde 2018. Já entre os </a:t>
            </a:r>
            <a:r>
              <a:rPr lang="pt-BR" sz="1400" b="1" dirty="0"/>
              <a:t>motoristas de ônibus urbanos, metropolitanos e rodoviários, a discrepância de gênero é mais acentuada no estado do que na média nacional</a:t>
            </a:r>
            <a:r>
              <a:rPr lang="pt-BR" sz="1400" dirty="0"/>
              <a:t>. Ainda assim, os dados indicam avanços graduais na inserção feminina nessas ocupações.</a:t>
            </a:r>
            <a:endParaRPr lang="pt-BR" sz="1400" b="1" dirty="0">
              <a:solidFill>
                <a:schemeClr val="bg1"/>
              </a:solidFill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53B2F0A0-588B-3752-0119-F52F0F90B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690" y="3696159"/>
            <a:ext cx="1980770" cy="238254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D3FF88AD-5EF2-8BF5-97EC-B0822C539A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480229"/>
              </p:ext>
            </p:extLst>
          </p:nvPr>
        </p:nvGraphicFramePr>
        <p:xfrm>
          <a:off x="2446960" y="1926637"/>
          <a:ext cx="2913577" cy="172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7C63C7D6-9028-0B97-398E-5121E0E749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9349311"/>
              </p:ext>
            </p:extLst>
          </p:nvPr>
        </p:nvGraphicFramePr>
        <p:xfrm>
          <a:off x="5583807" y="2034096"/>
          <a:ext cx="2913060" cy="1572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50E476E5-9E1E-E9BA-BAF1-74BA162E2F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265921"/>
              </p:ext>
            </p:extLst>
          </p:nvPr>
        </p:nvGraphicFramePr>
        <p:xfrm>
          <a:off x="8692072" y="2014431"/>
          <a:ext cx="2874646" cy="1681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49307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E772F-77E6-AE72-27AB-829C33B97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33">
            <a:extLst>
              <a:ext uri="{FF2B5EF4-FFF2-40B4-BE49-F238E27FC236}">
                <a16:creationId xmlns:a16="http://schemas.microsoft.com/office/drawing/2014/main" id="{06DA8298-6567-EF4E-032B-25295CD121DB}"/>
              </a:ext>
            </a:extLst>
          </p:cNvPr>
          <p:cNvSpPr/>
          <p:nvPr/>
        </p:nvSpPr>
        <p:spPr>
          <a:xfrm>
            <a:off x="5309392" y="4120199"/>
            <a:ext cx="2903228" cy="20040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3A3C9B2A-6F7D-6186-B4B0-5984089FD626}"/>
              </a:ext>
            </a:extLst>
          </p:cNvPr>
          <p:cNvSpPr/>
          <p:nvPr/>
        </p:nvSpPr>
        <p:spPr>
          <a:xfrm>
            <a:off x="2152866" y="4169074"/>
            <a:ext cx="2903228" cy="20040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42F71935-0449-E9BA-D8E7-C54975498407}"/>
              </a:ext>
            </a:extLst>
          </p:cNvPr>
          <p:cNvSpPr/>
          <p:nvPr/>
        </p:nvSpPr>
        <p:spPr>
          <a:xfrm>
            <a:off x="5309392" y="1832653"/>
            <a:ext cx="2903228" cy="20040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C20540F9-E64B-3B19-9F97-33B3EAAE1457}"/>
              </a:ext>
            </a:extLst>
          </p:cNvPr>
          <p:cNvSpPr/>
          <p:nvPr/>
        </p:nvSpPr>
        <p:spPr>
          <a:xfrm>
            <a:off x="2152866" y="1832654"/>
            <a:ext cx="2903228" cy="20040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D6EECBC-2EC8-D368-CDE0-61A78170479F}"/>
              </a:ext>
            </a:extLst>
          </p:cNvPr>
          <p:cNvSpPr txBox="1"/>
          <p:nvPr/>
        </p:nvSpPr>
        <p:spPr>
          <a:xfrm>
            <a:off x="2647797" y="199044"/>
            <a:ext cx="9002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>
                <a:solidFill>
                  <a:srgbClr val="25B5C3"/>
                </a:solidFill>
              </a:rPr>
              <a:t>Participação das mulheres em profissões STEM no Brasil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A6410F5-5D98-31CF-9BB9-881EC3E7E486}"/>
              </a:ext>
            </a:extLst>
          </p:cNvPr>
          <p:cNvSpPr txBox="1"/>
          <p:nvPr/>
        </p:nvSpPr>
        <p:spPr>
          <a:xfrm>
            <a:off x="1177318" y="6600043"/>
            <a:ext cx="54996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Fontes: </a:t>
            </a:r>
            <a:r>
              <a:rPr lang="pt-BR" sz="1000">
                <a:solidFill>
                  <a:prstClr val="black"/>
                </a:solidFill>
                <a:latin typeface="Calibri" panose="020F0502020204030204"/>
              </a:rPr>
              <a:t>RAIS. </a:t>
            </a:r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Elaboração: Gerência de Economia e Finanças Empresariais.</a:t>
            </a:r>
            <a:endParaRPr lang="pt-BR" sz="10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9866418-CACA-5EB6-4674-5E2A40AB626F}"/>
              </a:ext>
            </a:extLst>
          </p:cNvPr>
          <p:cNvSpPr txBox="1"/>
          <p:nvPr/>
        </p:nvSpPr>
        <p:spPr>
          <a:xfrm>
            <a:off x="2551752" y="733778"/>
            <a:ext cx="9416130" cy="64698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profissões STEM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englobam carreiras relacionadas às áreas de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Ciência, Tecnologia, Engenharia e Matemática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É interessante notar que essas ocupações também seguem sendo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majoritariamente masculinas.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BDE378CB-3335-79D8-8640-30E7E13C4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2582662"/>
              </p:ext>
            </p:extLst>
          </p:nvPr>
        </p:nvGraphicFramePr>
        <p:xfrm>
          <a:off x="2152866" y="1948977"/>
          <a:ext cx="2903228" cy="230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3337029-82DA-EF31-D093-F6EDEE8F09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372544"/>
              </p:ext>
            </p:extLst>
          </p:nvPr>
        </p:nvGraphicFramePr>
        <p:xfrm>
          <a:off x="5373649" y="1971022"/>
          <a:ext cx="2667691" cy="1858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03A2129E-4AC1-A4C8-A048-9D4144C9AE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723582"/>
              </p:ext>
            </p:extLst>
          </p:nvPr>
        </p:nvGraphicFramePr>
        <p:xfrm>
          <a:off x="2152866" y="4308708"/>
          <a:ext cx="2840475" cy="1815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Gráfico 26">
            <a:extLst>
              <a:ext uri="{FF2B5EF4-FFF2-40B4-BE49-F238E27FC236}">
                <a16:creationId xmlns:a16="http://schemas.microsoft.com/office/drawing/2014/main" id="{F2C743F4-899B-F577-0EA5-72635685FF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698784"/>
              </p:ext>
            </p:extLst>
          </p:nvPr>
        </p:nvGraphicFramePr>
        <p:xfrm>
          <a:off x="5373649" y="4284270"/>
          <a:ext cx="2782100" cy="1864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61638B5A-565D-D537-7621-C6FF73DBB4BD}"/>
              </a:ext>
            </a:extLst>
          </p:cNvPr>
          <p:cNvSpPr/>
          <p:nvPr/>
        </p:nvSpPr>
        <p:spPr>
          <a:xfrm>
            <a:off x="2709284" y="1629432"/>
            <a:ext cx="1643048" cy="301953"/>
          </a:xfrm>
          <a:prstGeom prst="roundRect">
            <a:avLst/>
          </a:prstGeom>
          <a:solidFill>
            <a:srgbClr val="25B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/>
              <a:t>Pesquisadores</a:t>
            </a:r>
            <a:endParaRPr lang="pt-BR" b="1"/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D85702B2-0E2E-B571-CEEF-89EC559E220B}"/>
              </a:ext>
            </a:extLst>
          </p:cNvPr>
          <p:cNvSpPr/>
          <p:nvPr/>
        </p:nvSpPr>
        <p:spPr>
          <a:xfrm>
            <a:off x="5373649" y="1632389"/>
            <a:ext cx="2766303" cy="301953"/>
          </a:xfrm>
          <a:prstGeom prst="roundRect">
            <a:avLst/>
          </a:prstGeom>
          <a:solidFill>
            <a:srgbClr val="25B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/>
              <a:t>Matemáticos, estatísticos e afins</a:t>
            </a:r>
            <a:endParaRPr lang="pt-BR" b="1"/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6D15AA32-5B1E-C398-D55F-99580120A658}"/>
              </a:ext>
            </a:extLst>
          </p:cNvPr>
          <p:cNvSpPr/>
          <p:nvPr/>
        </p:nvSpPr>
        <p:spPr>
          <a:xfrm>
            <a:off x="2397766" y="3989163"/>
            <a:ext cx="2413427" cy="301953"/>
          </a:xfrm>
          <a:prstGeom prst="roundRect">
            <a:avLst/>
          </a:prstGeom>
          <a:solidFill>
            <a:srgbClr val="25B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/>
              <a:t>Profissionais da informática</a:t>
            </a:r>
            <a:endParaRPr lang="pt-BR" b="1"/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5081273F-30CB-2E64-F214-3AB13E923FC5}"/>
              </a:ext>
            </a:extLst>
          </p:cNvPr>
          <p:cNvSpPr/>
          <p:nvPr/>
        </p:nvSpPr>
        <p:spPr>
          <a:xfrm>
            <a:off x="5455681" y="4018097"/>
            <a:ext cx="2585659" cy="301953"/>
          </a:xfrm>
          <a:prstGeom prst="roundRect">
            <a:avLst/>
          </a:prstGeom>
          <a:solidFill>
            <a:srgbClr val="25B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/>
              <a:t>Engenheiros, arquitetos e afins</a:t>
            </a:r>
            <a:endParaRPr lang="pt-BR" b="1"/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030D5F21-420A-3A39-FC0B-C515C57A234E}"/>
              </a:ext>
            </a:extLst>
          </p:cNvPr>
          <p:cNvSpPr/>
          <p:nvPr/>
        </p:nvSpPr>
        <p:spPr>
          <a:xfrm>
            <a:off x="8539539" y="1602724"/>
            <a:ext cx="3265835" cy="2621176"/>
          </a:xfrm>
          <a:prstGeom prst="roundRect">
            <a:avLst/>
          </a:prstGeom>
          <a:solidFill>
            <a:srgbClr val="25B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>
                <a:solidFill>
                  <a:schemeClr val="bg1"/>
                </a:solidFill>
              </a:rPr>
              <a:t>Entre os </a:t>
            </a:r>
            <a:r>
              <a:rPr lang="pt-BR" sz="1400" b="1" dirty="0">
                <a:solidFill>
                  <a:schemeClr val="bg1"/>
                </a:solidFill>
              </a:rPr>
              <a:t>pesquisadores</a:t>
            </a:r>
            <a:r>
              <a:rPr lang="pt-BR" sz="1400" dirty="0">
                <a:solidFill>
                  <a:schemeClr val="bg1"/>
                </a:solidFill>
              </a:rPr>
              <a:t>, a </a:t>
            </a:r>
            <a:r>
              <a:rPr lang="pt-BR" sz="1400" b="1" dirty="0">
                <a:solidFill>
                  <a:schemeClr val="bg1"/>
                </a:solidFill>
              </a:rPr>
              <a:t>proporção de homens a mais em relação às mulheres caiu de 64,7% para 54,5% </a:t>
            </a:r>
            <a:r>
              <a:rPr lang="pt-BR" sz="1400" dirty="0">
                <a:solidFill>
                  <a:schemeClr val="bg1"/>
                </a:solidFill>
              </a:rPr>
              <a:t>no período analisado (2017-2023). Já entre </a:t>
            </a:r>
            <a:r>
              <a:rPr lang="pt-BR" sz="1400" b="1" dirty="0">
                <a:solidFill>
                  <a:schemeClr val="bg1"/>
                </a:solidFill>
              </a:rPr>
              <a:t>matemáticos, estatísticos e afins</a:t>
            </a:r>
            <a:r>
              <a:rPr lang="pt-BR" sz="1400" dirty="0">
                <a:solidFill>
                  <a:schemeClr val="bg1"/>
                </a:solidFill>
              </a:rPr>
              <a:t>, embora o número de mulheres tenha aumentado, </a:t>
            </a:r>
            <a:r>
              <a:rPr lang="pt-BR" sz="1400" b="1" dirty="0">
                <a:solidFill>
                  <a:schemeClr val="bg1"/>
                </a:solidFill>
              </a:rPr>
              <a:t>a desigualdade cresceu</a:t>
            </a:r>
            <a:r>
              <a:rPr lang="pt-BR" sz="1400" dirty="0">
                <a:solidFill>
                  <a:schemeClr val="bg1"/>
                </a:solidFill>
              </a:rPr>
              <a:t>, passando </a:t>
            </a:r>
            <a:r>
              <a:rPr lang="pt-BR" sz="1400" b="1" dirty="0">
                <a:solidFill>
                  <a:schemeClr val="bg1"/>
                </a:solidFill>
              </a:rPr>
              <a:t>de 24,7% para 50,3%, </a:t>
            </a:r>
            <a:r>
              <a:rPr lang="pt-BR" sz="1400" dirty="0">
                <a:solidFill>
                  <a:schemeClr val="bg1"/>
                </a:solidFill>
              </a:rPr>
              <a:t>refletindo um avanço mais acelerado dos homens nesse grupo.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B5306C0E-5795-C836-5B1E-9CBA2F31F47F}"/>
              </a:ext>
            </a:extLst>
          </p:cNvPr>
          <p:cNvSpPr/>
          <p:nvPr/>
        </p:nvSpPr>
        <p:spPr>
          <a:xfrm>
            <a:off x="8539539" y="4394239"/>
            <a:ext cx="3256471" cy="1864389"/>
          </a:xfrm>
          <a:prstGeom prst="roundRect">
            <a:avLst/>
          </a:prstGeom>
          <a:solidFill>
            <a:srgbClr val="25B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>
                <a:solidFill>
                  <a:schemeClr val="bg1"/>
                </a:solidFill>
              </a:rPr>
              <a:t>Nos </a:t>
            </a:r>
            <a:r>
              <a:rPr lang="pt-BR" sz="1400" b="1">
                <a:solidFill>
                  <a:schemeClr val="bg1"/>
                </a:solidFill>
              </a:rPr>
              <a:t>profissionais da informática</a:t>
            </a:r>
            <a:r>
              <a:rPr lang="pt-BR" sz="1400">
                <a:solidFill>
                  <a:schemeClr val="bg1"/>
                </a:solidFill>
              </a:rPr>
              <a:t>, observa-se a </a:t>
            </a:r>
            <a:r>
              <a:rPr lang="pt-BR" sz="1400" b="1">
                <a:solidFill>
                  <a:schemeClr val="bg1"/>
                </a:solidFill>
              </a:rPr>
              <a:t>maior desigualdade entre as ocupações analisadas</a:t>
            </a:r>
            <a:r>
              <a:rPr lang="pt-BR" sz="1400">
                <a:solidFill>
                  <a:schemeClr val="bg1"/>
                </a:solidFill>
              </a:rPr>
              <a:t>: </a:t>
            </a:r>
            <a:r>
              <a:rPr lang="pt-BR" sz="1400" b="1">
                <a:solidFill>
                  <a:schemeClr val="bg1"/>
                </a:solidFill>
              </a:rPr>
              <a:t>em 2023, havia 265% mais homens do que mulheres.</a:t>
            </a:r>
            <a:r>
              <a:rPr lang="pt-BR" sz="1400">
                <a:solidFill>
                  <a:schemeClr val="bg1"/>
                </a:solidFill>
              </a:rPr>
              <a:t> Por outro lado, entre </a:t>
            </a:r>
            <a:r>
              <a:rPr lang="pt-BR" sz="1400" b="1">
                <a:solidFill>
                  <a:schemeClr val="bg1"/>
                </a:solidFill>
              </a:rPr>
              <a:t>engenheiros, arquitetos e afins</a:t>
            </a:r>
            <a:r>
              <a:rPr lang="pt-BR" sz="1400">
                <a:solidFill>
                  <a:schemeClr val="bg1"/>
                </a:solidFill>
              </a:rPr>
              <a:t>, a </a:t>
            </a:r>
            <a:r>
              <a:rPr lang="pt-BR" sz="1400" b="1">
                <a:solidFill>
                  <a:schemeClr val="bg1"/>
                </a:solidFill>
              </a:rPr>
              <a:t>disparidade caiu </a:t>
            </a:r>
            <a:r>
              <a:rPr lang="pt-BR" sz="1400">
                <a:solidFill>
                  <a:schemeClr val="bg1"/>
                </a:solidFill>
              </a:rPr>
              <a:t>progressivamente </a:t>
            </a:r>
            <a:r>
              <a:rPr lang="pt-BR" sz="1400" b="1">
                <a:solidFill>
                  <a:schemeClr val="bg1"/>
                </a:solidFill>
              </a:rPr>
              <a:t>de 259% em 2017 para 182% em 2023</a:t>
            </a:r>
            <a:r>
              <a:rPr lang="pt-BR" sz="140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313B3C83-DDCF-A8DD-24CC-C8A3954AA4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9558" y="6266961"/>
            <a:ext cx="2191948" cy="26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23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E1D9D-198E-BC4E-02CC-FFA0E5695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33">
            <a:extLst>
              <a:ext uri="{FF2B5EF4-FFF2-40B4-BE49-F238E27FC236}">
                <a16:creationId xmlns:a16="http://schemas.microsoft.com/office/drawing/2014/main" id="{B9AEF6DC-5E9D-A7A9-6448-A9A41A80EDD4}"/>
              </a:ext>
            </a:extLst>
          </p:cNvPr>
          <p:cNvSpPr/>
          <p:nvPr/>
        </p:nvSpPr>
        <p:spPr>
          <a:xfrm>
            <a:off x="5309392" y="4120199"/>
            <a:ext cx="2903228" cy="20040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0ED3202-70BF-2250-AB58-E5ED5C85D540}"/>
              </a:ext>
            </a:extLst>
          </p:cNvPr>
          <p:cNvSpPr/>
          <p:nvPr/>
        </p:nvSpPr>
        <p:spPr>
          <a:xfrm>
            <a:off x="2152866" y="4169074"/>
            <a:ext cx="2903228" cy="20040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C6B47976-B40F-C060-6E1E-322A669F922C}"/>
              </a:ext>
            </a:extLst>
          </p:cNvPr>
          <p:cNvSpPr/>
          <p:nvPr/>
        </p:nvSpPr>
        <p:spPr>
          <a:xfrm>
            <a:off x="5309392" y="1832653"/>
            <a:ext cx="2903228" cy="20040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7B0515E-42EC-34D5-D7FC-3BB27DEFB86B}"/>
              </a:ext>
            </a:extLst>
          </p:cNvPr>
          <p:cNvSpPr/>
          <p:nvPr/>
        </p:nvSpPr>
        <p:spPr>
          <a:xfrm>
            <a:off x="2152866" y="1832654"/>
            <a:ext cx="2903228" cy="20040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A387E1F-974D-49B4-1AB1-3A9C56D2E445}"/>
              </a:ext>
            </a:extLst>
          </p:cNvPr>
          <p:cNvSpPr txBox="1"/>
          <p:nvPr/>
        </p:nvSpPr>
        <p:spPr>
          <a:xfrm>
            <a:off x="2647797" y="199044"/>
            <a:ext cx="9002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>
                <a:solidFill>
                  <a:srgbClr val="25B5C3"/>
                </a:solidFill>
              </a:rPr>
              <a:t>Participação das mulheres em profissões STEM em Minas Gerais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CD9D55F-1A61-F86C-9545-35EDD90135B7}"/>
              </a:ext>
            </a:extLst>
          </p:cNvPr>
          <p:cNvSpPr txBox="1"/>
          <p:nvPr/>
        </p:nvSpPr>
        <p:spPr>
          <a:xfrm>
            <a:off x="1177318" y="6600043"/>
            <a:ext cx="54996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Fontes: </a:t>
            </a:r>
            <a:r>
              <a:rPr lang="pt-BR" sz="1000">
                <a:solidFill>
                  <a:prstClr val="black"/>
                </a:solidFill>
                <a:latin typeface="Calibri" panose="020F0502020204030204"/>
              </a:rPr>
              <a:t>RAIS. </a:t>
            </a:r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Elaboração: Gerência de Economia e Finanças Empresariais.</a:t>
            </a:r>
            <a:endParaRPr lang="pt-BR" sz="10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319BFF7-11B2-A6A4-ACA3-AB9CC63ADDEA}"/>
              </a:ext>
            </a:extLst>
          </p:cNvPr>
          <p:cNvSpPr txBox="1"/>
          <p:nvPr/>
        </p:nvSpPr>
        <p:spPr>
          <a:xfrm>
            <a:off x="2551752" y="733778"/>
            <a:ext cx="9416130" cy="37457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 gráficos abaixo apontam dados sobre as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profissões STEM para Minas Gerais.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0DF61119-1F2A-D959-01BF-E39564F15BF6}"/>
              </a:ext>
            </a:extLst>
          </p:cNvPr>
          <p:cNvSpPr/>
          <p:nvPr/>
        </p:nvSpPr>
        <p:spPr>
          <a:xfrm>
            <a:off x="2683067" y="1698029"/>
            <a:ext cx="1643048" cy="301953"/>
          </a:xfrm>
          <a:prstGeom prst="roundRect">
            <a:avLst/>
          </a:prstGeom>
          <a:solidFill>
            <a:srgbClr val="25B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/>
              <a:t>Pesquisadores</a:t>
            </a:r>
            <a:endParaRPr lang="pt-BR" b="1"/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2E48D6EB-1171-712D-C1DF-7404E8931B06}"/>
              </a:ext>
            </a:extLst>
          </p:cNvPr>
          <p:cNvSpPr/>
          <p:nvPr/>
        </p:nvSpPr>
        <p:spPr>
          <a:xfrm>
            <a:off x="5373649" y="1632389"/>
            <a:ext cx="2766303" cy="301953"/>
          </a:xfrm>
          <a:prstGeom prst="roundRect">
            <a:avLst/>
          </a:prstGeom>
          <a:solidFill>
            <a:srgbClr val="25B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/>
              <a:t>Matemáticos, estatísticos e afins</a:t>
            </a:r>
            <a:endParaRPr lang="pt-BR" b="1"/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71E9C480-0554-7550-72F4-68DD54338755}"/>
              </a:ext>
            </a:extLst>
          </p:cNvPr>
          <p:cNvSpPr/>
          <p:nvPr/>
        </p:nvSpPr>
        <p:spPr>
          <a:xfrm>
            <a:off x="2397766" y="3989163"/>
            <a:ext cx="2413427" cy="301953"/>
          </a:xfrm>
          <a:prstGeom prst="roundRect">
            <a:avLst/>
          </a:prstGeom>
          <a:solidFill>
            <a:srgbClr val="25B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/>
              <a:t>Profissionais da informática</a:t>
            </a:r>
            <a:endParaRPr lang="pt-BR" b="1"/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6F77DBD2-56C9-DF03-015E-1AD10F06FE3E}"/>
              </a:ext>
            </a:extLst>
          </p:cNvPr>
          <p:cNvSpPr/>
          <p:nvPr/>
        </p:nvSpPr>
        <p:spPr>
          <a:xfrm>
            <a:off x="5455681" y="4018097"/>
            <a:ext cx="2585659" cy="301953"/>
          </a:xfrm>
          <a:prstGeom prst="roundRect">
            <a:avLst/>
          </a:prstGeom>
          <a:solidFill>
            <a:srgbClr val="25B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/>
              <a:t>Engenheiros, arquitetos e afins</a:t>
            </a:r>
            <a:endParaRPr lang="pt-BR" b="1"/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E5BA08B1-3CB0-137A-802A-B40DA902E5A5}"/>
              </a:ext>
            </a:extLst>
          </p:cNvPr>
          <p:cNvSpPr/>
          <p:nvPr/>
        </p:nvSpPr>
        <p:spPr>
          <a:xfrm>
            <a:off x="8539538" y="1480408"/>
            <a:ext cx="3265835" cy="2708512"/>
          </a:xfrm>
          <a:prstGeom prst="roundRect">
            <a:avLst/>
          </a:prstGeom>
          <a:solidFill>
            <a:srgbClr val="25B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/>
              <a:t>Entre os </a:t>
            </a:r>
            <a:r>
              <a:rPr lang="pt-BR" sz="1400" b="1" dirty="0"/>
              <a:t>pesquisadores</a:t>
            </a:r>
            <a:r>
              <a:rPr lang="pt-BR" sz="1400" dirty="0"/>
              <a:t>, a </a:t>
            </a:r>
            <a:r>
              <a:rPr lang="pt-BR" sz="1400" b="1" dirty="0"/>
              <a:t>desigualdade de gênero diminuiu </a:t>
            </a:r>
            <a:r>
              <a:rPr lang="pt-BR" sz="1400" dirty="0"/>
              <a:t>de forma expressiva em </a:t>
            </a:r>
            <a:r>
              <a:rPr lang="pt-BR" sz="1400" b="1" dirty="0"/>
              <a:t>Minas Gerais: </a:t>
            </a:r>
            <a:r>
              <a:rPr lang="pt-BR" sz="1400" dirty="0"/>
              <a:t>a proporção de homens a mais do que mulheres caiu de </a:t>
            </a:r>
            <a:r>
              <a:rPr lang="pt-BR" sz="1400" b="1" dirty="0"/>
              <a:t>172,5% em 2017 </a:t>
            </a:r>
            <a:r>
              <a:rPr lang="pt-BR" sz="1400" dirty="0"/>
              <a:t>para </a:t>
            </a:r>
            <a:r>
              <a:rPr lang="pt-BR" sz="1400" b="1" dirty="0"/>
              <a:t>70,5% em 2023</a:t>
            </a:r>
            <a:r>
              <a:rPr lang="pt-BR" sz="1400" dirty="0"/>
              <a:t>. Já entre </a:t>
            </a:r>
            <a:r>
              <a:rPr lang="pt-BR" sz="1400" b="1" dirty="0"/>
              <a:t>matemáticos, estatísticos e afins</a:t>
            </a:r>
            <a:r>
              <a:rPr lang="pt-BR" sz="1400" dirty="0"/>
              <a:t>, houve reversão, após início com maioria feminina, a proporção de homens a mais em relação às mulheres chegou a </a:t>
            </a:r>
            <a:r>
              <a:rPr lang="pt-BR" sz="1400" b="1" dirty="0"/>
              <a:t>28,4%</a:t>
            </a:r>
            <a:r>
              <a:rPr lang="pt-BR" sz="1400" dirty="0"/>
              <a:t> em </a:t>
            </a:r>
            <a:r>
              <a:rPr lang="pt-BR" sz="1400" b="1" dirty="0"/>
              <a:t>2023</a:t>
            </a:r>
            <a:r>
              <a:rPr lang="pt-BR" sz="1400" dirty="0"/>
              <a:t>.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1108BF5A-F861-AEDC-B86E-9DD47867C17E}"/>
              </a:ext>
            </a:extLst>
          </p:cNvPr>
          <p:cNvSpPr/>
          <p:nvPr/>
        </p:nvSpPr>
        <p:spPr>
          <a:xfrm>
            <a:off x="8539538" y="4262938"/>
            <a:ext cx="3265835" cy="2004023"/>
          </a:xfrm>
          <a:prstGeom prst="roundRect">
            <a:avLst/>
          </a:prstGeom>
          <a:solidFill>
            <a:srgbClr val="25B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/>
              <a:t>Entre </a:t>
            </a:r>
            <a:r>
              <a:rPr lang="pt-BR" sz="1400" b="1" dirty="0"/>
              <a:t>profissionais da informática</a:t>
            </a:r>
            <a:r>
              <a:rPr lang="pt-BR" sz="1400" dirty="0"/>
              <a:t>, mantém-se a </a:t>
            </a:r>
            <a:r>
              <a:rPr lang="pt-BR" sz="1400" b="1" dirty="0"/>
              <a:t>maior disparidade</a:t>
            </a:r>
            <a:r>
              <a:rPr lang="pt-BR" sz="1400" dirty="0"/>
              <a:t>, </a:t>
            </a:r>
            <a:r>
              <a:rPr lang="pt-BR" sz="1400" b="1" dirty="0"/>
              <a:t>273%</a:t>
            </a:r>
            <a:r>
              <a:rPr lang="pt-BR" sz="1400" dirty="0"/>
              <a:t> mais homens do que mulheres em </a:t>
            </a:r>
            <a:r>
              <a:rPr lang="pt-BR" sz="1400" b="1" dirty="0"/>
              <a:t>2023</a:t>
            </a:r>
            <a:r>
              <a:rPr lang="pt-BR" sz="1400" dirty="0"/>
              <a:t>. Em </a:t>
            </a:r>
            <a:r>
              <a:rPr lang="pt-BR" sz="1400" b="1" dirty="0"/>
              <a:t>engenharia e arquitetura</a:t>
            </a:r>
            <a:r>
              <a:rPr lang="pt-BR" sz="1400" dirty="0"/>
              <a:t>, a proporção de homens a mais em relação às mulheres </a:t>
            </a:r>
            <a:r>
              <a:rPr lang="pt-BR" sz="1400" b="1" dirty="0"/>
              <a:t>caiu de 229,2% para 135,3%</a:t>
            </a:r>
            <a:r>
              <a:rPr lang="pt-BR" sz="1400" dirty="0"/>
              <a:t>, indicando </a:t>
            </a:r>
            <a:r>
              <a:rPr lang="pt-BR" sz="1400" b="1" dirty="0"/>
              <a:t>avanço gradual </a:t>
            </a:r>
            <a:r>
              <a:rPr lang="pt-BR" sz="1400" dirty="0"/>
              <a:t>da presença feminina nessas áreas.</a:t>
            </a:r>
            <a:endParaRPr lang="pt-BR" sz="1400" dirty="0">
              <a:solidFill>
                <a:schemeClr val="bg1"/>
              </a:solidFill>
            </a:endParaRP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3068303D-FF0F-2A65-D722-956E549B0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558" y="6266961"/>
            <a:ext cx="2191948" cy="263655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22059DA2-9666-8822-8BE8-4E82FCB7DF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085075"/>
              </p:ext>
            </p:extLst>
          </p:nvPr>
        </p:nvGraphicFramePr>
        <p:xfrm>
          <a:off x="2052666" y="1999982"/>
          <a:ext cx="2940675" cy="1742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353F54B6-7040-2C91-69E4-0C16CF69BD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5808482"/>
              </p:ext>
            </p:extLst>
          </p:nvPr>
        </p:nvGraphicFramePr>
        <p:xfrm>
          <a:off x="5256472" y="1976785"/>
          <a:ext cx="2878166" cy="1804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47546753-29CE-85AB-363F-5B817692FA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2724547"/>
              </p:ext>
            </p:extLst>
          </p:nvPr>
        </p:nvGraphicFramePr>
        <p:xfrm>
          <a:off x="2152866" y="4320050"/>
          <a:ext cx="2838970" cy="18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CF753C06-6203-F5C0-67FF-44E8D050DD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0988"/>
              </p:ext>
            </p:extLst>
          </p:nvPr>
        </p:nvGraphicFramePr>
        <p:xfrm>
          <a:off x="5278010" y="4288565"/>
          <a:ext cx="2957580" cy="1804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54729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4CCAA1AC-B6E6-4D95-8196-B70A501B14E5}"/>
              </a:ext>
            </a:extLst>
          </p:cNvPr>
          <p:cNvSpPr>
            <a:spLocks noGrp="1"/>
          </p:cNvSpPr>
          <p:nvPr/>
        </p:nvSpPr>
        <p:spPr>
          <a:xfrm>
            <a:off x="2590935" y="5042553"/>
            <a:ext cx="7010130" cy="1669143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1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0">
                <a:solidFill>
                  <a:schemeClr val="bg1"/>
                </a:solidFill>
              </a:rPr>
              <a:t>Gerência de Economia e Finanças Empresariais</a:t>
            </a:r>
          </a:p>
          <a:p>
            <a:pPr algn="ctr"/>
            <a:r>
              <a:rPr lang="it-IT" sz="1600" b="0">
                <a:solidFill>
                  <a:schemeClr val="bg1"/>
                </a:solidFill>
              </a:rPr>
              <a:t>Contato: gec@fiemg.com.br</a:t>
            </a:r>
            <a:r>
              <a:rPr lang="it-IT" sz="1600" b="0" i="0">
                <a:solidFill>
                  <a:schemeClr val="bg1"/>
                </a:solidFill>
              </a:rPr>
              <a:t>​</a:t>
            </a:r>
            <a:endParaRPr lang="pt-BR" sz="1600" b="0">
              <a:solidFill>
                <a:schemeClr val="bg1"/>
              </a:solidFill>
            </a:endParaRPr>
          </a:p>
          <a:p>
            <a:pPr algn="ctr"/>
            <a:r>
              <a:rPr lang="pt-BR" sz="1600" b="0">
                <a:solidFill>
                  <a:schemeClr val="bg1"/>
                </a:solidFill>
              </a:rPr>
              <a:t>Telefone: 3263-4387</a:t>
            </a:r>
          </a:p>
        </p:txBody>
      </p:sp>
      <p:sp>
        <p:nvSpPr>
          <p:cNvPr id="3" name="Retângulo 2"/>
          <p:cNvSpPr/>
          <p:nvPr/>
        </p:nvSpPr>
        <p:spPr>
          <a:xfrm>
            <a:off x="3759433" y="4885765"/>
            <a:ext cx="4900221" cy="12998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4">
            <a:extLst>
              <a:ext uri="{FF2B5EF4-FFF2-40B4-BE49-F238E27FC236}">
                <a16:creationId xmlns:a16="http://schemas.microsoft.com/office/drawing/2014/main" id="{501F3284-006B-47EE-BFDF-FB35BD442E70}"/>
              </a:ext>
            </a:extLst>
          </p:cNvPr>
          <p:cNvSpPr txBox="1"/>
          <p:nvPr/>
        </p:nvSpPr>
        <p:spPr>
          <a:xfrm>
            <a:off x="7237345" y="325348"/>
            <a:ext cx="4727440" cy="50690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REALIZAÇÃO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Federação das Indústrias do Estado de Minas Gerais - FIEMG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PRESIDENTE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Flávio </a:t>
            </a:r>
            <a:r>
              <a:rPr kumimoji="0" lang="pt-BR" sz="1200" b="0" i="1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Roscoe</a:t>
            </a:r>
            <a:r>
              <a:rPr kumimoji="0" lang="pt-BR" sz="12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 Nogueira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SUPERINTENDENTE DE DESENVOLVIMENTO DA INDÚSTRIA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Érika </a:t>
            </a:r>
            <a:r>
              <a:rPr kumimoji="0" lang="pt-BR" sz="1200" b="0" i="1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Morreale</a:t>
            </a:r>
            <a:r>
              <a:rPr kumimoji="0" lang="pt-BR" sz="12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 Diniz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RESPONSABILIDADE TÉCNICA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i="1">
                <a:solidFill>
                  <a:schemeClr val="bg1"/>
                </a:solidFill>
                <a:latin typeface="Calibri" panose="020F0502020204030204"/>
              </a:rPr>
              <a:t>Gerência de Economia e Finanças Empresariais</a:t>
            </a:r>
            <a:endParaRPr kumimoji="0" lang="pt-BR" sz="1200" b="0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900" i="1">
              <a:solidFill>
                <a:schemeClr val="bg1"/>
              </a:solidFill>
              <a:latin typeface="Calibri" panose="020F0502020204030204"/>
            </a:endParaRPr>
          </a:p>
          <a:p>
            <a:pPr algn="r"/>
            <a:r>
              <a:rPr lang="pt-BR" sz="12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GERENTE/ECONOMISTA-CHEFE</a:t>
            </a:r>
          </a:p>
          <a:p>
            <a:pPr algn="r"/>
            <a:r>
              <a:rPr lang="pt-BR" sz="1200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João Gabriel Pio</a:t>
            </a:r>
          </a:p>
          <a:p>
            <a:pPr algn="r"/>
            <a:endParaRPr lang="pt-BR" sz="1200" i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t-BR" altLang="pt-BR" sz="1200" b="1" i="1">
                <a:solidFill>
                  <a:srgbClr val="FFFFFF"/>
                </a:solidFill>
                <a:cs typeface="Times New Roman" panose="02020603050405020304" pitchFamily="18" charset="0"/>
              </a:rPr>
              <a:t>COORDENADORAS</a:t>
            </a:r>
          </a:p>
          <a:p>
            <a:pPr algn="r">
              <a:lnSpc>
                <a:spcPct val="115000"/>
              </a:lnSpc>
            </a:pPr>
            <a:r>
              <a:rPr lang="pt-BR" altLang="pt-BR" sz="1200" i="1">
                <a:solidFill>
                  <a:srgbClr val="FFFFFF"/>
                </a:solidFill>
                <a:cs typeface="Times New Roman" panose="02020603050405020304" pitchFamily="18" charset="0"/>
              </a:rPr>
              <a:t>Daniela Araujo Costa Melo Muniz</a:t>
            </a:r>
          </a:p>
          <a:p>
            <a:pPr algn="r">
              <a:lnSpc>
                <a:spcPct val="115000"/>
              </a:lnSpc>
            </a:pPr>
            <a:r>
              <a:rPr lang="pt-BR" altLang="pt-BR" sz="1200" i="1">
                <a:solidFill>
                  <a:srgbClr val="FFFFFF"/>
                </a:solidFill>
                <a:ea typeface="Calibri"/>
                <a:cs typeface="Times New Roman"/>
              </a:rPr>
              <a:t>Juliana Moreira Gagliardi</a:t>
            </a:r>
          </a:p>
          <a:p>
            <a:pPr algn="r"/>
            <a:endParaRPr lang="pt-BR" sz="900" i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pt-BR" sz="12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EQUIPE TÉCNICA</a:t>
            </a:r>
          </a:p>
          <a:p>
            <a:pPr algn="r" rtl="0" fontAlgn="base"/>
            <a:r>
              <a:rPr lang="pt-BR" sz="1200" b="0" i="1" u="none" strike="noStrike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Aguinaldo de Lima Assunção</a:t>
            </a:r>
            <a:r>
              <a:rPr lang="en-US" sz="1200" b="0" i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​</a:t>
            </a:r>
            <a:endParaRPr lang="pt-BR" altLang="pt-BR" sz="1200" i="1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algn="r" rtl="0" fontAlgn="base"/>
            <a:r>
              <a:rPr lang="pt-BR" sz="1200" b="0" i="1" u="none" strike="noStrike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Ana Guaraciaba Gontijo</a:t>
            </a:r>
            <a:r>
              <a:rPr lang="en-US" sz="1200" b="0" i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​</a:t>
            </a:r>
          </a:p>
          <a:p>
            <a:pPr algn="r"/>
            <a:r>
              <a:rPr lang="pt-BR" altLang="pt-BR" sz="1200" i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Cibele Guedes Santiago</a:t>
            </a:r>
          </a:p>
          <a:p>
            <a:pPr algn="r" rtl="0" fontAlgn="base"/>
            <a:r>
              <a:rPr lang="pt-BR" sz="1200" b="0" i="1" u="none" strike="noStrike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Geysa de Souza Silva </a:t>
            </a:r>
          </a:p>
          <a:p>
            <a:pPr algn="r"/>
            <a:r>
              <a:rPr lang="pt-BR" altLang="pt-BR" sz="1200" i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Luiza de Mello Teixeira</a:t>
            </a:r>
          </a:p>
          <a:p>
            <a:pPr algn="r" rtl="0" fontAlgn="base"/>
            <a:r>
              <a:rPr lang="pt-BR" sz="1200" b="0" i="1" u="none" strike="noStrike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Thiago de Assis Gonzaga</a:t>
            </a:r>
          </a:p>
          <a:p>
            <a:pPr algn="r" rtl="0" fontAlgn="base"/>
            <a:r>
              <a:rPr lang="pt-BR" altLang="pt-BR" sz="1200" i="1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Vithor</a:t>
            </a:r>
            <a:r>
              <a:rPr lang="pt-BR" altLang="pt-BR" sz="1200" i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Adolfo Lana </a:t>
            </a:r>
            <a:endParaRPr lang="pt-BR" altLang="pt-BR" sz="1200" i="1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lvl="0" algn="r">
              <a:defRPr/>
            </a:pPr>
            <a:endParaRPr lang="pt-BR" sz="900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304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8FF3B-799E-459A-949D-07C001F86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08DF3999-5865-FF39-F6D4-FA7370DA700F}"/>
              </a:ext>
            </a:extLst>
          </p:cNvPr>
          <p:cNvSpPr txBox="1"/>
          <p:nvPr/>
        </p:nvSpPr>
        <p:spPr>
          <a:xfrm>
            <a:off x="2647796" y="3851041"/>
            <a:ext cx="9098727" cy="91940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Além disso, a partir de dados da RAIS, percebe-se que a  inserção feminina ainda é limitada em muitas ocupações formais. Funções operacionais e técnicas, especialmente em setores como </a:t>
            </a:r>
          </a:p>
          <a:p>
            <a:pPr algn="ctr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transporte, construção e indústria, seguem sendo majoritariamente masculinas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pt-BR" sz="16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3C02239-85C6-7BB2-97A1-68386BDA6AD4}"/>
              </a:ext>
            </a:extLst>
          </p:cNvPr>
          <p:cNvSpPr txBox="1"/>
          <p:nvPr/>
        </p:nvSpPr>
        <p:spPr>
          <a:xfrm>
            <a:off x="2647797" y="199044"/>
            <a:ext cx="9002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>
                <a:solidFill>
                  <a:srgbClr val="25B5C3"/>
                </a:solidFill>
              </a:rPr>
              <a:t>O mercado de trabalho e as barreiras de gênero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FC6DBF8B-48BE-9AEF-3BF1-5EFC2E20C934}"/>
              </a:ext>
            </a:extLst>
          </p:cNvPr>
          <p:cNvSpPr/>
          <p:nvPr/>
        </p:nvSpPr>
        <p:spPr>
          <a:xfrm>
            <a:off x="2647796" y="799410"/>
            <a:ext cx="9179113" cy="1079238"/>
          </a:xfrm>
          <a:prstGeom prst="roundRect">
            <a:avLst/>
          </a:prstGeom>
          <a:solidFill>
            <a:srgbClr val="25B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A participação das mulheres no mercado de trabalho formal tem avançado nos últimos anos, mas permanece marcada por desigualdades em relação aos homens. Diferenças na ocupação de cargos e na remuneração continuam revelando barreiras estruturais.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1940E7F-602A-D04F-BD01-9E40B0FFB20B}"/>
              </a:ext>
            </a:extLst>
          </p:cNvPr>
          <p:cNvSpPr txBox="1"/>
          <p:nvPr/>
        </p:nvSpPr>
        <p:spPr>
          <a:xfrm>
            <a:off x="2647796" y="2011696"/>
            <a:ext cx="3923825" cy="173664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acordo com dados da PNAD Contínua, essa disparidade é evidenciada quando analisado que, mesmo com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escolaridade superior a dos homens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mulheres continuam tendo um rendimento médio mensal real menor.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F280C91-1D18-2D7D-4D74-0C2F845FEA94}"/>
              </a:ext>
            </a:extLst>
          </p:cNvPr>
          <p:cNvSpPr txBox="1"/>
          <p:nvPr/>
        </p:nvSpPr>
        <p:spPr>
          <a:xfrm>
            <a:off x="7365176" y="2129692"/>
            <a:ext cx="4461733" cy="146423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primeiro trimestre de 2025, a desigualdade salarial entre homens e mulheres permaneceu significativa: enquanto,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Brasil, elas receberam 25,3% a menos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 Minas Gerais a diferença foi ainda mais acentuada, alcançando 33,6%.</a:t>
            </a: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9E1F83A1-3BEB-EAA8-0B30-84A5377DA91F}"/>
              </a:ext>
            </a:extLst>
          </p:cNvPr>
          <p:cNvSpPr/>
          <p:nvPr/>
        </p:nvSpPr>
        <p:spPr>
          <a:xfrm>
            <a:off x="6676996" y="2615075"/>
            <a:ext cx="582804" cy="391885"/>
          </a:xfrm>
          <a:prstGeom prst="rightArrow">
            <a:avLst/>
          </a:prstGeom>
          <a:solidFill>
            <a:srgbClr val="25B5C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7DEC0FF-E72B-F076-55EC-2445EDA2BB88}"/>
              </a:ext>
            </a:extLst>
          </p:cNvPr>
          <p:cNvSpPr txBox="1"/>
          <p:nvPr/>
        </p:nvSpPr>
        <p:spPr>
          <a:xfrm>
            <a:off x="2551752" y="4900582"/>
            <a:ext cx="9098727" cy="37457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 2023, entre as ocupações celetistas com maior disparidade de gênero, destacaram-se:</a:t>
            </a:r>
            <a:endParaRPr lang="pt-BR" sz="1600" b="1" dirty="0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FE090C3-9566-1E0B-D7CF-05F3FCECB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4198" y="4257343"/>
            <a:ext cx="1550353" cy="1550353"/>
          </a:xfrm>
          <a:prstGeom prst="rect">
            <a:avLst/>
          </a:prstGeom>
        </p:spPr>
      </p:pic>
      <p:sp>
        <p:nvSpPr>
          <p:cNvPr id="20" name="Elipse 19">
            <a:extLst>
              <a:ext uri="{FF2B5EF4-FFF2-40B4-BE49-F238E27FC236}">
                <a16:creationId xmlns:a16="http://schemas.microsoft.com/office/drawing/2014/main" id="{9A62EF1F-0B7D-73F0-4699-49F4342E8B64}"/>
              </a:ext>
            </a:extLst>
          </p:cNvPr>
          <p:cNvSpPr/>
          <p:nvPr/>
        </p:nvSpPr>
        <p:spPr>
          <a:xfrm>
            <a:off x="3955138" y="5625452"/>
            <a:ext cx="170822" cy="170822"/>
          </a:xfrm>
          <a:prstGeom prst="ellipse">
            <a:avLst/>
          </a:prstGeom>
          <a:solidFill>
            <a:srgbClr val="25B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C251B01-20A0-4105-4517-350446FC90E8}"/>
              </a:ext>
            </a:extLst>
          </p:cNvPr>
          <p:cNvSpPr txBox="1"/>
          <p:nvPr/>
        </p:nvSpPr>
        <p:spPr>
          <a:xfrm>
            <a:off x="4125960" y="5526197"/>
            <a:ext cx="3769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Motoristas de veículos de carga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FF57F2BF-B4D6-782A-6F64-A13D8CA48F96}"/>
              </a:ext>
            </a:extLst>
          </p:cNvPr>
          <p:cNvSpPr/>
          <p:nvPr/>
        </p:nvSpPr>
        <p:spPr>
          <a:xfrm>
            <a:off x="7302914" y="5625452"/>
            <a:ext cx="170822" cy="170822"/>
          </a:xfrm>
          <a:prstGeom prst="ellipse">
            <a:avLst/>
          </a:prstGeom>
          <a:solidFill>
            <a:srgbClr val="25B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7E4884F-FA75-BA25-0294-88BB438BD2EF}"/>
              </a:ext>
            </a:extLst>
          </p:cNvPr>
          <p:cNvSpPr txBox="1"/>
          <p:nvPr/>
        </p:nvSpPr>
        <p:spPr>
          <a:xfrm>
            <a:off x="7473736" y="5526197"/>
            <a:ext cx="3769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Porteiros, guardas e vigias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54E06334-D34F-85AF-24A7-54FF05421FAB}"/>
              </a:ext>
            </a:extLst>
          </p:cNvPr>
          <p:cNvSpPr/>
          <p:nvPr/>
        </p:nvSpPr>
        <p:spPr>
          <a:xfrm>
            <a:off x="7302914" y="6227145"/>
            <a:ext cx="170822" cy="170822"/>
          </a:xfrm>
          <a:prstGeom prst="ellipse">
            <a:avLst/>
          </a:prstGeom>
          <a:solidFill>
            <a:srgbClr val="25B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A96FBF7F-C116-EB8A-8BFA-D65B984CF7C8}"/>
              </a:ext>
            </a:extLst>
          </p:cNvPr>
          <p:cNvSpPr txBox="1"/>
          <p:nvPr/>
        </p:nvSpPr>
        <p:spPr>
          <a:xfrm>
            <a:off x="7473736" y="6127890"/>
            <a:ext cx="3769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Ajudantes de obras civis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04927DB4-E9BB-E1B4-BE2D-B04A46AD1EC4}"/>
              </a:ext>
            </a:extLst>
          </p:cNvPr>
          <p:cNvSpPr/>
          <p:nvPr/>
        </p:nvSpPr>
        <p:spPr>
          <a:xfrm>
            <a:off x="3955138" y="6227145"/>
            <a:ext cx="170822" cy="170822"/>
          </a:xfrm>
          <a:prstGeom prst="ellipse">
            <a:avLst/>
          </a:prstGeom>
          <a:solidFill>
            <a:srgbClr val="25B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A2ABF7E9-FC34-C47B-CDD9-2CCA2B6680EA}"/>
              </a:ext>
            </a:extLst>
          </p:cNvPr>
          <p:cNvSpPr txBox="1"/>
          <p:nvPr/>
        </p:nvSpPr>
        <p:spPr>
          <a:xfrm>
            <a:off x="4125960" y="6127890"/>
            <a:ext cx="3769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Almoxarifes e armazenistas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9E6B888-7867-C5BF-15A9-14D8CCC6F4DD}"/>
              </a:ext>
            </a:extLst>
          </p:cNvPr>
          <p:cNvSpPr txBox="1"/>
          <p:nvPr/>
        </p:nvSpPr>
        <p:spPr>
          <a:xfrm>
            <a:off x="1177318" y="6600043"/>
            <a:ext cx="54996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Fontes: PNAD Contínua e RAIS</a:t>
            </a:r>
            <a:r>
              <a:rPr lang="pt-BR" sz="100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Elaboração: Gerência de Economia e Finanças Empresariais.</a:t>
            </a:r>
            <a:endParaRPr lang="pt-BR" sz="1000"/>
          </a:p>
        </p:txBody>
      </p:sp>
    </p:spTree>
    <p:extLst>
      <p:ext uri="{BB962C8B-B14F-4D97-AF65-F5344CB8AC3E}">
        <p14:creationId xmlns:p14="http://schemas.microsoft.com/office/powerpoint/2010/main" val="3703844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8A2AD-5FCD-3FE5-1F5F-71B225D8A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tângulo 43">
            <a:extLst>
              <a:ext uri="{FF2B5EF4-FFF2-40B4-BE49-F238E27FC236}">
                <a16:creationId xmlns:a16="http://schemas.microsoft.com/office/drawing/2014/main" id="{966938BF-C0B5-7E3C-B6BA-7751E1A91861}"/>
              </a:ext>
            </a:extLst>
          </p:cNvPr>
          <p:cNvSpPr/>
          <p:nvPr/>
        </p:nvSpPr>
        <p:spPr>
          <a:xfrm>
            <a:off x="2480504" y="878888"/>
            <a:ext cx="9393884" cy="25881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C487EBE-503F-A10D-30E2-EA5AF3F300F6}"/>
              </a:ext>
            </a:extLst>
          </p:cNvPr>
          <p:cNvSpPr txBox="1"/>
          <p:nvPr/>
        </p:nvSpPr>
        <p:spPr>
          <a:xfrm>
            <a:off x="2647797" y="199044"/>
            <a:ext cx="9002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>
                <a:solidFill>
                  <a:srgbClr val="25B5C3"/>
                </a:solidFill>
              </a:rPr>
              <a:t>Participação das mulheres no mercado de trabalho formal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D068481C-AAA2-FC58-18A0-6B97501458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2074342"/>
              </p:ext>
            </p:extLst>
          </p:nvPr>
        </p:nvGraphicFramePr>
        <p:xfrm>
          <a:off x="2565398" y="854818"/>
          <a:ext cx="9313495" cy="2707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33DF2D3A-D41D-9519-09F9-46CCF551BCE9}"/>
              </a:ext>
            </a:extLst>
          </p:cNvPr>
          <p:cNvSpPr txBox="1"/>
          <p:nvPr/>
        </p:nvSpPr>
        <p:spPr>
          <a:xfrm>
            <a:off x="2557498" y="2431321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6,2 mi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C0913D1-7578-342C-414B-76BCB94E4719}"/>
              </a:ext>
            </a:extLst>
          </p:cNvPr>
          <p:cNvSpPr txBox="1"/>
          <p:nvPr/>
        </p:nvSpPr>
        <p:spPr>
          <a:xfrm>
            <a:off x="3221619" y="2697437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2,9 mi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3E60BDD-8FC5-6A8F-C6BD-61C4D11061E4}"/>
              </a:ext>
            </a:extLst>
          </p:cNvPr>
          <p:cNvSpPr txBox="1"/>
          <p:nvPr/>
        </p:nvSpPr>
        <p:spPr>
          <a:xfrm>
            <a:off x="4146463" y="2716265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2,4 mi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289DFFF-A924-0BA0-2026-1241284096E7}"/>
              </a:ext>
            </a:extLst>
          </p:cNvPr>
          <p:cNvSpPr txBox="1"/>
          <p:nvPr/>
        </p:nvSpPr>
        <p:spPr>
          <a:xfrm>
            <a:off x="4786757" y="2857872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0,3 mi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63201E1-E8E9-6678-C119-F3E221E71172}"/>
              </a:ext>
            </a:extLst>
          </p:cNvPr>
          <p:cNvSpPr txBox="1"/>
          <p:nvPr/>
        </p:nvSpPr>
        <p:spPr>
          <a:xfrm>
            <a:off x="5732319" y="2476522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5,8 mi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99219A92-8F80-2483-FA2B-EA4B9C2083AD}"/>
              </a:ext>
            </a:extLst>
          </p:cNvPr>
          <p:cNvSpPr txBox="1"/>
          <p:nvPr/>
        </p:nvSpPr>
        <p:spPr>
          <a:xfrm>
            <a:off x="6396440" y="2552549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4,6 mi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80C1A268-F960-3710-5F55-14F00B0537A8}"/>
              </a:ext>
            </a:extLst>
          </p:cNvPr>
          <p:cNvSpPr txBox="1"/>
          <p:nvPr/>
        </p:nvSpPr>
        <p:spPr>
          <a:xfrm>
            <a:off x="8904144" y="2761812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1,5 mi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731CA4B6-5A29-24D5-D0DA-B9F1C7B3435E}"/>
              </a:ext>
            </a:extLst>
          </p:cNvPr>
          <p:cNvSpPr txBox="1"/>
          <p:nvPr/>
        </p:nvSpPr>
        <p:spPr>
          <a:xfrm>
            <a:off x="9556673" y="2857873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0,3 mi</a:t>
            </a:r>
          </a:p>
        </p:txBody>
      </p:sp>
      <p:sp>
        <p:nvSpPr>
          <p:cNvPr id="46" name="Retângulo: Cantos Arredondados 45">
            <a:extLst>
              <a:ext uri="{FF2B5EF4-FFF2-40B4-BE49-F238E27FC236}">
                <a16:creationId xmlns:a16="http://schemas.microsoft.com/office/drawing/2014/main" id="{1577C018-A856-3DC3-21CE-8A535F19317D}"/>
              </a:ext>
            </a:extLst>
          </p:cNvPr>
          <p:cNvSpPr/>
          <p:nvPr/>
        </p:nvSpPr>
        <p:spPr>
          <a:xfrm>
            <a:off x="2479849" y="714253"/>
            <a:ext cx="4440249" cy="400111"/>
          </a:xfrm>
          <a:prstGeom prst="roundRect">
            <a:avLst/>
          </a:prstGeom>
          <a:solidFill>
            <a:srgbClr val="25B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/>
              <a:t>Participação nos grandes setores – 2023 – Brasil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58830BCD-5EAA-FBDE-AF61-E701F5075C19}"/>
              </a:ext>
            </a:extLst>
          </p:cNvPr>
          <p:cNvSpPr/>
          <p:nvPr/>
        </p:nvSpPr>
        <p:spPr>
          <a:xfrm>
            <a:off x="2479849" y="3607132"/>
            <a:ext cx="9393884" cy="11214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2023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as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mulheres representavam 44,7% dos vínculos formais de trabalho no Brasil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enquanto os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homens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correspondiam a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55,3%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A presença feminina no mercado de trabalho formal seguiu concentrada no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setor de serviços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que é o único entre os grandes setores econômicos onde as mulheres superam os homens em número de vínculos celetistas. 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E37CDADB-2C07-9151-2B69-5951A1B609B1}"/>
              </a:ext>
            </a:extLst>
          </p:cNvPr>
          <p:cNvSpPr/>
          <p:nvPr/>
        </p:nvSpPr>
        <p:spPr>
          <a:xfrm>
            <a:off x="2937741" y="4841839"/>
            <a:ext cx="3265835" cy="1701820"/>
          </a:xfrm>
          <a:prstGeom prst="roundRect">
            <a:avLst/>
          </a:prstGeom>
          <a:solidFill>
            <a:srgbClr val="25B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>
                <a:solidFill>
                  <a:schemeClr val="bg1"/>
                </a:solidFill>
              </a:rPr>
              <a:t>Nos demais setores, como na </a:t>
            </a:r>
            <a:r>
              <a:rPr lang="pt-BR" sz="1600" b="1">
                <a:solidFill>
                  <a:schemeClr val="bg1"/>
                </a:solidFill>
              </a:rPr>
              <a:t>construção civil e na agropecuária</a:t>
            </a:r>
            <a:r>
              <a:rPr lang="pt-BR" sz="1600">
                <a:solidFill>
                  <a:schemeClr val="bg1"/>
                </a:solidFill>
              </a:rPr>
              <a:t>, a participação das mulheres ainda é significativamente menor. 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D8266077-0247-5853-5106-10D9535EB1DF}"/>
              </a:ext>
            </a:extLst>
          </p:cNvPr>
          <p:cNvSpPr/>
          <p:nvPr/>
        </p:nvSpPr>
        <p:spPr>
          <a:xfrm>
            <a:off x="6580982" y="5404817"/>
            <a:ext cx="703385" cy="351693"/>
          </a:xfrm>
          <a:prstGeom prst="rightArrow">
            <a:avLst/>
          </a:prstGeom>
          <a:solidFill>
            <a:srgbClr val="25B5C3"/>
          </a:solidFill>
          <a:ln>
            <a:solidFill>
              <a:srgbClr val="25B5C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A74C6555-78EE-D450-1E59-FF34DC273C5D}"/>
              </a:ext>
            </a:extLst>
          </p:cNvPr>
          <p:cNvSpPr/>
          <p:nvPr/>
        </p:nvSpPr>
        <p:spPr>
          <a:xfrm>
            <a:off x="7690969" y="4848257"/>
            <a:ext cx="3265835" cy="1701820"/>
          </a:xfrm>
          <a:prstGeom prst="roundRect">
            <a:avLst/>
          </a:prstGeom>
          <a:solidFill>
            <a:srgbClr val="25B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/>
              <a:t>Na </a:t>
            </a:r>
            <a:r>
              <a:rPr lang="pt-BR" sz="1600" b="1"/>
              <a:t>indústria</a:t>
            </a:r>
            <a:r>
              <a:rPr lang="pt-BR" sz="1600"/>
              <a:t>, essa disparidade também se reflete de maneira latente: são </a:t>
            </a:r>
            <a:r>
              <a:rPr lang="pt-BR" sz="1600" b="1"/>
              <a:t>2,9 milhões de vínculos celetistas femininos frente a 6,2 milhões masculinos</a:t>
            </a:r>
            <a:r>
              <a:rPr lang="pt-BR" sz="1600"/>
              <a:t>.</a:t>
            </a:r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3C42C11-F248-CD95-E841-3E1B906DC7DE}"/>
              </a:ext>
            </a:extLst>
          </p:cNvPr>
          <p:cNvSpPr txBox="1"/>
          <p:nvPr/>
        </p:nvSpPr>
        <p:spPr>
          <a:xfrm>
            <a:off x="1177318" y="6600043"/>
            <a:ext cx="54996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Fontes: </a:t>
            </a:r>
            <a:r>
              <a:rPr lang="pt-BR" sz="1000">
                <a:solidFill>
                  <a:prstClr val="black"/>
                </a:solidFill>
                <a:latin typeface="Calibri" panose="020F0502020204030204"/>
              </a:rPr>
              <a:t>RAIS. </a:t>
            </a:r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Elaboração: Gerência de Economia e Finanças Empresariais.</a:t>
            </a:r>
            <a:endParaRPr lang="pt-BR" sz="1000"/>
          </a:p>
        </p:txBody>
      </p:sp>
      <p:pic>
        <p:nvPicPr>
          <p:cNvPr id="9" name="Gráfico 8" descr="Mulher estrutura de tópicos">
            <a:extLst>
              <a:ext uri="{FF2B5EF4-FFF2-40B4-BE49-F238E27FC236}">
                <a16:creationId xmlns:a16="http://schemas.microsoft.com/office/drawing/2014/main" id="{B8A8BBB3-A98D-9522-523B-7FC851E6C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08357" y="972282"/>
            <a:ext cx="360000" cy="360000"/>
          </a:xfrm>
          <a:prstGeom prst="rect">
            <a:avLst/>
          </a:prstGeom>
        </p:spPr>
      </p:pic>
      <p:pic>
        <p:nvPicPr>
          <p:cNvPr id="12" name="Gráfico 11" descr="Homem estrutura de tópicos">
            <a:extLst>
              <a:ext uri="{FF2B5EF4-FFF2-40B4-BE49-F238E27FC236}">
                <a16:creationId xmlns:a16="http://schemas.microsoft.com/office/drawing/2014/main" id="{78000B1B-764D-BF3C-9D78-B9CAE01432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6025" y="972282"/>
            <a:ext cx="360000" cy="3600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2BD04EFC-DA11-774D-6E3B-575832FBE20D}"/>
              </a:ext>
            </a:extLst>
          </p:cNvPr>
          <p:cNvSpPr txBox="1"/>
          <p:nvPr/>
        </p:nvSpPr>
        <p:spPr>
          <a:xfrm>
            <a:off x="7367664" y="1414897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2E75B6"/>
                </a:solidFill>
              </a:rPr>
              <a:t>46,7%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B97A1DA-55C3-4F4C-7883-DD4BE0E3C270}"/>
              </a:ext>
            </a:extLst>
          </p:cNvPr>
          <p:cNvSpPr txBox="1"/>
          <p:nvPr/>
        </p:nvSpPr>
        <p:spPr>
          <a:xfrm>
            <a:off x="7979947" y="1424838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9DC3E6"/>
                </a:solidFill>
              </a:rPr>
              <a:t>53,3%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7D89D859-FFEB-DBCA-23F2-EC6A7E3029AD}"/>
              </a:ext>
            </a:extLst>
          </p:cNvPr>
          <p:cNvSpPr/>
          <p:nvPr/>
        </p:nvSpPr>
        <p:spPr>
          <a:xfrm>
            <a:off x="7646650" y="1412164"/>
            <a:ext cx="1416819" cy="289625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89C0F8A0-0587-186E-F5B0-49B29FD77ED3}"/>
              </a:ext>
            </a:extLst>
          </p:cNvPr>
          <p:cNvSpPr txBox="1"/>
          <p:nvPr/>
        </p:nvSpPr>
        <p:spPr>
          <a:xfrm>
            <a:off x="7320699" y="1868674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14,3 mi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24AEF159-8C23-6F65-EC2D-D603FC1EA43C}"/>
              </a:ext>
            </a:extLst>
          </p:cNvPr>
          <p:cNvSpPr txBox="1"/>
          <p:nvPr/>
        </p:nvSpPr>
        <p:spPr>
          <a:xfrm>
            <a:off x="7979948" y="1720343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16,4 mi</a:t>
            </a:r>
          </a:p>
        </p:txBody>
      </p:sp>
      <p:pic>
        <p:nvPicPr>
          <p:cNvPr id="65" name="Gráfico 64" descr="Mulher estrutura de tópicos">
            <a:extLst>
              <a:ext uri="{FF2B5EF4-FFF2-40B4-BE49-F238E27FC236}">
                <a16:creationId xmlns:a16="http://schemas.microsoft.com/office/drawing/2014/main" id="{BE8CE829-4900-2473-33C0-0172FDCB2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84712" y="1603547"/>
            <a:ext cx="360000" cy="360000"/>
          </a:xfrm>
          <a:prstGeom prst="rect">
            <a:avLst/>
          </a:prstGeom>
        </p:spPr>
      </p:pic>
      <p:pic>
        <p:nvPicPr>
          <p:cNvPr id="66" name="Gráfico 65" descr="Homem estrutura de tópicos">
            <a:extLst>
              <a:ext uri="{FF2B5EF4-FFF2-40B4-BE49-F238E27FC236}">
                <a16:creationId xmlns:a16="http://schemas.microsoft.com/office/drawing/2014/main" id="{9F7C2B3D-F570-3A54-D99A-C1CB7456D8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72380" y="1603547"/>
            <a:ext cx="360000" cy="360000"/>
          </a:xfrm>
          <a:prstGeom prst="rect">
            <a:avLst/>
          </a:prstGeom>
        </p:spPr>
      </p:pic>
      <p:sp>
        <p:nvSpPr>
          <p:cNvPr id="67" name="CaixaDeTexto 66">
            <a:extLst>
              <a:ext uri="{FF2B5EF4-FFF2-40B4-BE49-F238E27FC236}">
                <a16:creationId xmlns:a16="http://schemas.microsoft.com/office/drawing/2014/main" id="{2766217A-F028-B278-0EDD-AC33FBCF6702}"/>
              </a:ext>
            </a:extLst>
          </p:cNvPr>
          <p:cNvSpPr txBox="1"/>
          <p:nvPr/>
        </p:nvSpPr>
        <p:spPr>
          <a:xfrm>
            <a:off x="2536523" y="2058130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2E75B6"/>
                </a:solidFill>
              </a:rPr>
              <a:t>68,7%</a:t>
            </a: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BE4773B5-1641-E9FF-4E6E-CF3E70704C8F}"/>
              </a:ext>
            </a:extLst>
          </p:cNvPr>
          <p:cNvSpPr txBox="1"/>
          <p:nvPr/>
        </p:nvSpPr>
        <p:spPr>
          <a:xfrm>
            <a:off x="3132856" y="2058129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9DC3E6"/>
                </a:solidFill>
              </a:rPr>
              <a:t>31,3%</a:t>
            </a:r>
          </a:p>
        </p:txBody>
      </p:sp>
      <p:sp>
        <p:nvSpPr>
          <p:cNvPr id="69" name="Retângulo: Cantos Arredondados 68">
            <a:extLst>
              <a:ext uri="{FF2B5EF4-FFF2-40B4-BE49-F238E27FC236}">
                <a16:creationId xmlns:a16="http://schemas.microsoft.com/office/drawing/2014/main" id="{7378866E-C3FA-829F-3930-1FA2E1533756}"/>
              </a:ext>
            </a:extLst>
          </p:cNvPr>
          <p:cNvSpPr/>
          <p:nvPr/>
        </p:nvSpPr>
        <p:spPr>
          <a:xfrm>
            <a:off x="2823005" y="2043429"/>
            <a:ext cx="1416819" cy="289625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0" name="Gráfico 69" descr="Mulher estrutura de tópicos">
            <a:extLst>
              <a:ext uri="{FF2B5EF4-FFF2-40B4-BE49-F238E27FC236}">
                <a16:creationId xmlns:a16="http://schemas.microsoft.com/office/drawing/2014/main" id="{E61F764B-7598-64A5-F4F8-BBBF1EE9D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92886" y="1905809"/>
            <a:ext cx="360000" cy="360000"/>
          </a:xfrm>
          <a:prstGeom prst="rect">
            <a:avLst/>
          </a:prstGeom>
        </p:spPr>
      </p:pic>
      <p:pic>
        <p:nvPicPr>
          <p:cNvPr id="71" name="Gráfico 70" descr="Homem estrutura de tópicos">
            <a:extLst>
              <a:ext uri="{FF2B5EF4-FFF2-40B4-BE49-F238E27FC236}">
                <a16:creationId xmlns:a16="http://schemas.microsoft.com/office/drawing/2014/main" id="{696EFB2E-426D-A1F3-E50D-80BFD04D11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80554" y="1905809"/>
            <a:ext cx="360000" cy="360000"/>
          </a:xfrm>
          <a:prstGeom prst="rect">
            <a:avLst/>
          </a:prstGeom>
        </p:spPr>
      </p:pic>
      <p:sp>
        <p:nvSpPr>
          <p:cNvPr id="72" name="CaixaDeTexto 71">
            <a:extLst>
              <a:ext uri="{FF2B5EF4-FFF2-40B4-BE49-F238E27FC236}">
                <a16:creationId xmlns:a16="http://schemas.microsoft.com/office/drawing/2014/main" id="{280836F9-A0E0-216E-07C5-64994670F1B9}"/>
              </a:ext>
            </a:extLst>
          </p:cNvPr>
          <p:cNvSpPr txBox="1"/>
          <p:nvPr/>
        </p:nvSpPr>
        <p:spPr>
          <a:xfrm>
            <a:off x="4153623" y="2353193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2E75B6"/>
                </a:solidFill>
              </a:rPr>
              <a:t>89,4%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F4DD67FE-4A28-BB9B-B341-34BB420213CB}"/>
              </a:ext>
            </a:extLst>
          </p:cNvPr>
          <p:cNvSpPr txBox="1"/>
          <p:nvPr/>
        </p:nvSpPr>
        <p:spPr>
          <a:xfrm>
            <a:off x="4764887" y="2353899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9DC3E6"/>
                </a:solidFill>
              </a:rPr>
              <a:t>10,6%</a:t>
            </a:r>
          </a:p>
        </p:txBody>
      </p:sp>
      <p:sp>
        <p:nvSpPr>
          <p:cNvPr id="74" name="Retângulo: Cantos Arredondados 73">
            <a:extLst>
              <a:ext uri="{FF2B5EF4-FFF2-40B4-BE49-F238E27FC236}">
                <a16:creationId xmlns:a16="http://schemas.microsoft.com/office/drawing/2014/main" id="{54C87783-8064-4D5B-AAB6-7285584CDB88}"/>
              </a:ext>
            </a:extLst>
          </p:cNvPr>
          <p:cNvSpPr/>
          <p:nvPr/>
        </p:nvSpPr>
        <p:spPr>
          <a:xfrm>
            <a:off x="4431179" y="2345691"/>
            <a:ext cx="1416819" cy="289625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5" name="Gráfico 74" descr="Mulher estrutura de tópicos">
            <a:extLst>
              <a:ext uri="{FF2B5EF4-FFF2-40B4-BE49-F238E27FC236}">
                <a16:creationId xmlns:a16="http://schemas.microsoft.com/office/drawing/2014/main" id="{8DB6C9B7-6F1A-5A6E-50AE-2525165F3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38241" y="1709853"/>
            <a:ext cx="360000" cy="360000"/>
          </a:xfrm>
          <a:prstGeom prst="rect">
            <a:avLst/>
          </a:prstGeom>
        </p:spPr>
      </p:pic>
      <p:pic>
        <p:nvPicPr>
          <p:cNvPr id="76" name="Gráfico 75" descr="Homem estrutura de tópicos">
            <a:extLst>
              <a:ext uri="{FF2B5EF4-FFF2-40B4-BE49-F238E27FC236}">
                <a16:creationId xmlns:a16="http://schemas.microsoft.com/office/drawing/2014/main" id="{7823F034-1252-9546-B6E5-D5FF6845A9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25909" y="1709853"/>
            <a:ext cx="360000" cy="360000"/>
          </a:xfrm>
          <a:prstGeom prst="rect">
            <a:avLst/>
          </a:prstGeom>
        </p:spPr>
      </p:pic>
      <p:sp>
        <p:nvSpPr>
          <p:cNvPr id="77" name="CaixaDeTexto 76">
            <a:extLst>
              <a:ext uri="{FF2B5EF4-FFF2-40B4-BE49-F238E27FC236}">
                <a16:creationId xmlns:a16="http://schemas.microsoft.com/office/drawing/2014/main" id="{B2582DAF-8DD9-A5F2-1751-E2537966640B}"/>
              </a:ext>
            </a:extLst>
          </p:cNvPr>
          <p:cNvSpPr txBox="1"/>
          <p:nvPr/>
        </p:nvSpPr>
        <p:spPr>
          <a:xfrm>
            <a:off x="5802998" y="2159605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2E75B6"/>
                </a:solidFill>
              </a:rPr>
              <a:t>55,7%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AD24D048-1B68-1F35-0E1C-D3B66715CAD9}"/>
              </a:ext>
            </a:extLst>
          </p:cNvPr>
          <p:cNvSpPr txBox="1"/>
          <p:nvPr/>
        </p:nvSpPr>
        <p:spPr>
          <a:xfrm>
            <a:off x="6400828" y="2161271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9DC3E6"/>
                </a:solidFill>
              </a:rPr>
              <a:t>44,3%</a:t>
            </a:r>
          </a:p>
        </p:txBody>
      </p:sp>
      <p:sp>
        <p:nvSpPr>
          <p:cNvPr id="79" name="Retângulo: Cantos Arredondados 78">
            <a:extLst>
              <a:ext uri="{FF2B5EF4-FFF2-40B4-BE49-F238E27FC236}">
                <a16:creationId xmlns:a16="http://schemas.microsoft.com/office/drawing/2014/main" id="{9C13F665-7C45-8BB3-CFE6-7CCB67B175AF}"/>
              </a:ext>
            </a:extLst>
          </p:cNvPr>
          <p:cNvSpPr/>
          <p:nvPr/>
        </p:nvSpPr>
        <p:spPr>
          <a:xfrm>
            <a:off x="6076534" y="2149735"/>
            <a:ext cx="1416819" cy="289625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0" name="Gráfico 79" descr="Mulher estrutura de tópicos">
            <a:extLst>
              <a:ext uri="{FF2B5EF4-FFF2-40B4-BE49-F238E27FC236}">
                <a16:creationId xmlns:a16="http://schemas.microsoft.com/office/drawing/2014/main" id="{DC767827-6AAB-94BD-CFED-0551A0439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5082" y="1926609"/>
            <a:ext cx="360000" cy="360000"/>
          </a:xfrm>
          <a:prstGeom prst="rect">
            <a:avLst/>
          </a:prstGeom>
        </p:spPr>
      </p:pic>
      <p:pic>
        <p:nvPicPr>
          <p:cNvPr id="81" name="Gráfico 80" descr="Homem estrutura de tópicos">
            <a:extLst>
              <a:ext uri="{FF2B5EF4-FFF2-40B4-BE49-F238E27FC236}">
                <a16:creationId xmlns:a16="http://schemas.microsoft.com/office/drawing/2014/main" id="{7C852630-BD99-FD2B-6F24-E2F0BA202B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72750" y="1926609"/>
            <a:ext cx="360000" cy="360000"/>
          </a:xfrm>
          <a:prstGeom prst="rect">
            <a:avLst/>
          </a:prstGeom>
        </p:spPr>
      </p:pic>
      <p:sp>
        <p:nvSpPr>
          <p:cNvPr id="82" name="CaixaDeTexto 81">
            <a:extLst>
              <a:ext uri="{FF2B5EF4-FFF2-40B4-BE49-F238E27FC236}">
                <a16:creationId xmlns:a16="http://schemas.microsoft.com/office/drawing/2014/main" id="{91A23020-B228-079F-5422-2C1A2DDCF115}"/>
              </a:ext>
            </a:extLst>
          </p:cNvPr>
          <p:cNvSpPr txBox="1"/>
          <p:nvPr/>
        </p:nvSpPr>
        <p:spPr>
          <a:xfrm>
            <a:off x="8944340" y="2375762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2E75B6"/>
                </a:solidFill>
              </a:rPr>
              <a:t>82,5%</a:t>
            </a: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B64B3420-DA1E-D720-FF91-71253E581A71}"/>
              </a:ext>
            </a:extLst>
          </p:cNvPr>
          <p:cNvSpPr txBox="1"/>
          <p:nvPr/>
        </p:nvSpPr>
        <p:spPr>
          <a:xfrm>
            <a:off x="9556673" y="2380794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9DC3E6"/>
                </a:solidFill>
              </a:rPr>
              <a:t>17,5%</a:t>
            </a:r>
          </a:p>
        </p:txBody>
      </p:sp>
      <p:sp>
        <p:nvSpPr>
          <p:cNvPr id="84" name="Retângulo: Cantos Arredondados 83">
            <a:extLst>
              <a:ext uri="{FF2B5EF4-FFF2-40B4-BE49-F238E27FC236}">
                <a16:creationId xmlns:a16="http://schemas.microsoft.com/office/drawing/2014/main" id="{40D90CC1-8A39-A491-1E13-345D4D210663}"/>
              </a:ext>
            </a:extLst>
          </p:cNvPr>
          <p:cNvSpPr/>
          <p:nvPr/>
        </p:nvSpPr>
        <p:spPr>
          <a:xfrm>
            <a:off x="9223375" y="2366491"/>
            <a:ext cx="1416819" cy="289625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713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339AF-921D-E6FF-84F1-8027EBA19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tângulo 43">
            <a:extLst>
              <a:ext uri="{FF2B5EF4-FFF2-40B4-BE49-F238E27FC236}">
                <a16:creationId xmlns:a16="http://schemas.microsoft.com/office/drawing/2014/main" id="{75952DBD-7CBA-5415-106C-8984FA564147}"/>
              </a:ext>
            </a:extLst>
          </p:cNvPr>
          <p:cNvSpPr/>
          <p:nvPr/>
        </p:nvSpPr>
        <p:spPr>
          <a:xfrm>
            <a:off x="2480504" y="878888"/>
            <a:ext cx="9393884" cy="25881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1AD665A-2262-86EB-7B8F-36AF795606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047837"/>
              </p:ext>
            </p:extLst>
          </p:nvPr>
        </p:nvGraphicFramePr>
        <p:xfrm>
          <a:off x="2418249" y="871665"/>
          <a:ext cx="9455484" cy="2910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F86FCA7A-BF94-D6A1-8616-E98804B7195E}"/>
              </a:ext>
            </a:extLst>
          </p:cNvPr>
          <p:cNvSpPr txBox="1"/>
          <p:nvPr/>
        </p:nvSpPr>
        <p:spPr>
          <a:xfrm>
            <a:off x="2647797" y="199044"/>
            <a:ext cx="9002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>
                <a:solidFill>
                  <a:srgbClr val="25B5C3"/>
                </a:solidFill>
              </a:rPr>
              <a:t>Participação das mulheres no mercado de trabalho formal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BDBD8FE-C5A9-FC6D-277C-38A0544C0C27}"/>
              </a:ext>
            </a:extLst>
          </p:cNvPr>
          <p:cNvSpPr txBox="1"/>
          <p:nvPr/>
        </p:nvSpPr>
        <p:spPr>
          <a:xfrm>
            <a:off x="2445345" y="2378899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703 mil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91CF7E1-F95F-E55C-A05E-F4BB445FD10A}"/>
              </a:ext>
            </a:extLst>
          </p:cNvPr>
          <p:cNvSpPr txBox="1"/>
          <p:nvPr/>
        </p:nvSpPr>
        <p:spPr>
          <a:xfrm>
            <a:off x="2938733" y="2644032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314 mil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53C957E-D630-7EB8-9B5B-6059F68A8351}"/>
              </a:ext>
            </a:extLst>
          </p:cNvPr>
          <p:cNvSpPr txBox="1"/>
          <p:nvPr/>
        </p:nvSpPr>
        <p:spPr>
          <a:xfrm>
            <a:off x="4134935" y="2654845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302 mil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DB883A3-CE15-27C6-0EFC-220A802815CE}"/>
              </a:ext>
            </a:extLst>
          </p:cNvPr>
          <p:cNvSpPr txBox="1"/>
          <p:nvPr/>
        </p:nvSpPr>
        <p:spPr>
          <a:xfrm>
            <a:off x="4602692" y="2826616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36 mil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73C128E6-32AA-A83F-9168-67C218E2C7DA}"/>
              </a:ext>
            </a:extLst>
          </p:cNvPr>
          <p:cNvSpPr txBox="1"/>
          <p:nvPr/>
        </p:nvSpPr>
        <p:spPr>
          <a:xfrm>
            <a:off x="5788873" y="2457869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583 mil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3C45D42-6954-4D8F-5B70-1D5AB07B1CC6}"/>
              </a:ext>
            </a:extLst>
          </p:cNvPr>
          <p:cNvSpPr txBox="1"/>
          <p:nvPr/>
        </p:nvSpPr>
        <p:spPr>
          <a:xfrm>
            <a:off x="9153422" y="2699874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242 mil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CEB37C34-BEAF-9915-0B58-861898884844}"/>
              </a:ext>
            </a:extLst>
          </p:cNvPr>
          <p:cNvSpPr txBox="1"/>
          <p:nvPr/>
        </p:nvSpPr>
        <p:spPr>
          <a:xfrm>
            <a:off x="9638431" y="2806998"/>
            <a:ext cx="1416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52 mil</a:t>
            </a:r>
          </a:p>
          <a:p>
            <a:pPr algn="ctr"/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Retângulo: Cantos Arredondados 45">
            <a:extLst>
              <a:ext uri="{FF2B5EF4-FFF2-40B4-BE49-F238E27FC236}">
                <a16:creationId xmlns:a16="http://schemas.microsoft.com/office/drawing/2014/main" id="{140F9C58-C76E-4C7D-B099-7B535354B060}"/>
              </a:ext>
            </a:extLst>
          </p:cNvPr>
          <p:cNvSpPr/>
          <p:nvPr/>
        </p:nvSpPr>
        <p:spPr>
          <a:xfrm>
            <a:off x="2479849" y="714253"/>
            <a:ext cx="5013504" cy="400111"/>
          </a:xfrm>
          <a:prstGeom prst="roundRect">
            <a:avLst/>
          </a:prstGeom>
          <a:solidFill>
            <a:srgbClr val="25B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Participação nos grandes setores – 2023 – Minas Gerais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F2DBF765-24C7-81B9-2D2C-18C4D3FFBA7B}"/>
              </a:ext>
            </a:extLst>
          </p:cNvPr>
          <p:cNvSpPr/>
          <p:nvPr/>
        </p:nvSpPr>
        <p:spPr>
          <a:xfrm>
            <a:off x="1869025" y="3588774"/>
            <a:ext cx="10103927" cy="124892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2023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Minas Gerais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registrou mais de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5,6 milhões de vínculos formais de trabalho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Desse total,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44,8% eram ocupados por mulheres e 55,2% por homens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proporções próximas às observadas no cenário nacional. </a:t>
            </a:r>
            <a:r>
              <a:rPr lang="pt-BR" sz="1600">
                <a:solidFill>
                  <a:schemeClr val="tx1">
                    <a:lumMod val="65000"/>
                    <a:lumOff val="35000"/>
                  </a:schemeClr>
                </a:solidFill>
              </a:rPr>
              <a:t>No estado, a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presença feminina </a:t>
            </a:r>
            <a:r>
              <a:rPr lang="pt-BR" sz="1600">
                <a:solidFill>
                  <a:schemeClr val="tx1">
                    <a:lumMod val="65000"/>
                    <a:lumOff val="35000"/>
                  </a:schemeClr>
                </a:solidFill>
              </a:rPr>
              <a:t>também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</a:t>
            </a:r>
            <a:r>
              <a:rPr lang="pt-BR" sz="1600">
                <a:solidFill>
                  <a:schemeClr val="tx1">
                    <a:lumMod val="65000"/>
                    <a:lumOff val="35000"/>
                  </a:schemeClr>
                </a:solidFill>
              </a:rPr>
              <a:t>destacou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setor de serviços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o único entre os grandes segmentos econômicos em que elas são maioria, representando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56,2%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dos vínculos celetistas, enquanto os homens correspondiam a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43,8%.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CCEBAC2-55D7-B2D2-6D5C-7F46FB0A57E9}"/>
              </a:ext>
            </a:extLst>
          </p:cNvPr>
          <p:cNvSpPr/>
          <p:nvPr/>
        </p:nvSpPr>
        <p:spPr>
          <a:xfrm>
            <a:off x="2969774" y="4982918"/>
            <a:ext cx="3265835" cy="1363443"/>
          </a:xfrm>
          <a:prstGeom prst="roundRect">
            <a:avLst/>
          </a:prstGeom>
          <a:solidFill>
            <a:srgbClr val="25B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Assim como no Brasil, nos demais setores, como na </a:t>
            </a:r>
            <a:r>
              <a:rPr lang="pt-BR" sz="1600" b="1" dirty="0">
                <a:solidFill>
                  <a:schemeClr val="bg1"/>
                </a:solidFill>
              </a:rPr>
              <a:t>construção civil e na agropecuária</a:t>
            </a:r>
            <a:r>
              <a:rPr lang="pt-BR" sz="1600" dirty="0">
                <a:solidFill>
                  <a:schemeClr val="bg1"/>
                </a:solidFill>
              </a:rPr>
              <a:t>, a participação das mulheres ainda é significativamente menor. 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0F91CFEA-3622-F445-0B98-A62CED4CA329}"/>
              </a:ext>
            </a:extLst>
          </p:cNvPr>
          <p:cNvSpPr/>
          <p:nvPr/>
        </p:nvSpPr>
        <p:spPr>
          <a:xfrm>
            <a:off x="6580982" y="5453977"/>
            <a:ext cx="703385" cy="351693"/>
          </a:xfrm>
          <a:prstGeom prst="rightArrow">
            <a:avLst/>
          </a:prstGeom>
          <a:solidFill>
            <a:srgbClr val="25B5C3"/>
          </a:solidFill>
          <a:ln>
            <a:solidFill>
              <a:srgbClr val="25B5C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9AD25148-7F83-1F42-2923-827621173D5D}"/>
              </a:ext>
            </a:extLst>
          </p:cNvPr>
          <p:cNvSpPr/>
          <p:nvPr/>
        </p:nvSpPr>
        <p:spPr>
          <a:xfrm>
            <a:off x="7673540" y="4982918"/>
            <a:ext cx="3265835" cy="1363443"/>
          </a:xfrm>
          <a:prstGeom prst="roundRect">
            <a:avLst/>
          </a:prstGeom>
          <a:solidFill>
            <a:srgbClr val="25B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Na </a:t>
            </a:r>
            <a:r>
              <a:rPr lang="pt-BR" sz="1600" b="1" dirty="0"/>
              <a:t>indústria</a:t>
            </a:r>
            <a:r>
              <a:rPr lang="pt-BR" sz="1600" dirty="0"/>
              <a:t>, essa disparidade também se reflete de maneira latente: são </a:t>
            </a:r>
            <a:r>
              <a:rPr lang="pt-BR" sz="1600" b="1" dirty="0"/>
              <a:t>314 mil vínculos celetistas femininos frente a 703 mil masculinos</a:t>
            </a:r>
            <a:r>
              <a:rPr lang="pt-BR" sz="1600" dirty="0"/>
              <a:t>.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3E139F5-5CBD-7AEB-1DB3-F9339C7AB161}"/>
              </a:ext>
            </a:extLst>
          </p:cNvPr>
          <p:cNvSpPr txBox="1"/>
          <p:nvPr/>
        </p:nvSpPr>
        <p:spPr>
          <a:xfrm>
            <a:off x="1177318" y="6600043"/>
            <a:ext cx="54996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Fontes: </a:t>
            </a:r>
            <a:r>
              <a:rPr lang="pt-BR" sz="1000">
                <a:solidFill>
                  <a:prstClr val="black"/>
                </a:solidFill>
                <a:latin typeface="Calibri" panose="020F0502020204030204"/>
              </a:rPr>
              <a:t>RAIS. </a:t>
            </a:r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Elaboração: Gerência de Economia e Finanças Empresariais.</a:t>
            </a:r>
            <a:endParaRPr lang="pt-BR" sz="1000"/>
          </a:p>
        </p:txBody>
      </p:sp>
      <p:pic>
        <p:nvPicPr>
          <p:cNvPr id="9" name="Gráfico 8" descr="Mulher estrutura de tópicos">
            <a:extLst>
              <a:ext uri="{FF2B5EF4-FFF2-40B4-BE49-F238E27FC236}">
                <a16:creationId xmlns:a16="http://schemas.microsoft.com/office/drawing/2014/main" id="{FF9C8993-BCBC-A6A9-800A-9C5B75665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82189" y="935366"/>
            <a:ext cx="360000" cy="360000"/>
          </a:xfrm>
          <a:prstGeom prst="rect">
            <a:avLst/>
          </a:prstGeom>
        </p:spPr>
      </p:pic>
      <p:pic>
        <p:nvPicPr>
          <p:cNvPr id="12" name="Gráfico 11" descr="Homem estrutura de tópicos">
            <a:extLst>
              <a:ext uri="{FF2B5EF4-FFF2-40B4-BE49-F238E27FC236}">
                <a16:creationId xmlns:a16="http://schemas.microsoft.com/office/drawing/2014/main" id="{29CC0078-05A9-22C1-1E3B-BD499B714C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69857" y="935366"/>
            <a:ext cx="360000" cy="3600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EAF6CBA6-7404-625C-B51E-0EA38DF3418E}"/>
              </a:ext>
            </a:extLst>
          </p:cNvPr>
          <p:cNvSpPr txBox="1"/>
          <p:nvPr/>
        </p:nvSpPr>
        <p:spPr>
          <a:xfrm>
            <a:off x="7432821" y="1377845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2E75B6"/>
                </a:solidFill>
              </a:rPr>
              <a:t>43,8</a:t>
            </a:r>
            <a:r>
              <a:rPr lang="pt-BR" sz="1200" b="1" dirty="0">
                <a:solidFill>
                  <a:srgbClr val="2E75B6"/>
                </a:solidFill>
              </a:rPr>
              <a:t>%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F2AAC98-8A6B-1925-1F70-B9B1AC84C861}"/>
              </a:ext>
            </a:extLst>
          </p:cNvPr>
          <p:cNvSpPr txBox="1"/>
          <p:nvPr/>
        </p:nvSpPr>
        <p:spPr>
          <a:xfrm>
            <a:off x="8045153" y="1379296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9DC3E6"/>
                </a:solidFill>
              </a:rPr>
              <a:t>56,2</a:t>
            </a:r>
            <a:r>
              <a:rPr lang="pt-BR" sz="1200" b="1" dirty="0">
                <a:solidFill>
                  <a:srgbClr val="9DC3E6"/>
                </a:solidFill>
              </a:rPr>
              <a:t>%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B9CFE226-19E8-7870-B6E5-C83910889CCA}"/>
              </a:ext>
            </a:extLst>
          </p:cNvPr>
          <p:cNvSpPr/>
          <p:nvPr/>
        </p:nvSpPr>
        <p:spPr>
          <a:xfrm>
            <a:off x="7720482" y="1375248"/>
            <a:ext cx="1416819" cy="289625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C268F74B-4D3D-C84A-AAE2-6AFBC2AFE70E}"/>
              </a:ext>
            </a:extLst>
          </p:cNvPr>
          <p:cNvSpPr txBox="1"/>
          <p:nvPr/>
        </p:nvSpPr>
        <p:spPr>
          <a:xfrm>
            <a:off x="7457966" y="1928309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1,3 mi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FCC7FE4F-43B1-4CFD-7153-DDE021C53B61}"/>
              </a:ext>
            </a:extLst>
          </p:cNvPr>
          <p:cNvSpPr txBox="1"/>
          <p:nvPr/>
        </p:nvSpPr>
        <p:spPr>
          <a:xfrm>
            <a:off x="7979948" y="1700679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1,6 </a:t>
            </a:r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mi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5" name="Gráfico 64" descr="Mulher estrutura de tópicos">
            <a:extLst>
              <a:ext uri="{FF2B5EF4-FFF2-40B4-BE49-F238E27FC236}">
                <a16:creationId xmlns:a16="http://schemas.microsoft.com/office/drawing/2014/main" id="{0D94A052-C08A-42B6-AA78-F5CCF3D59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50645" y="1488627"/>
            <a:ext cx="360000" cy="360000"/>
          </a:xfrm>
          <a:prstGeom prst="rect">
            <a:avLst/>
          </a:prstGeom>
        </p:spPr>
      </p:pic>
      <p:pic>
        <p:nvPicPr>
          <p:cNvPr id="66" name="Gráfico 65" descr="Homem estrutura de tópicos">
            <a:extLst>
              <a:ext uri="{FF2B5EF4-FFF2-40B4-BE49-F238E27FC236}">
                <a16:creationId xmlns:a16="http://schemas.microsoft.com/office/drawing/2014/main" id="{98398F64-FBA4-D94A-8C9C-24B82D83BB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38313" y="1488627"/>
            <a:ext cx="360000" cy="360000"/>
          </a:xfrm>
          <a:prstGeom prst="rect">
            <a:avLst/>
          </a:prstGeom>
        </p:spPr>
      </p:pic>
      <p:sp>
        <p:nvSpPr>
          <p:cNvPr id="67" name="CaixaDeTexto 66">
            <a:extLst>
              <a:ext uri="{FF2B5EF4-FFF2-40B4-BE49-F238E27FC236}">
                <a16:creationId xmlns:a16="http://schemas.microsoft.com/office/drawing/2014/main" id="{2AC9F181-C365-503A-8F20-E62568A2BC22}"/>
              </a:ext>
            </a:extLst>
          </p:cNvPr>
          <p:cNvSpPr txBox="1"/>
          <p:nvPr/>
        </p:nvSpPr>
        <p:spPr>
          <a:xfrm>
            <a:off x="2473940" y="1928309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2E75B6"/>
                </a:solidFill>
              </a:rPr>
              <a:t>69,1</a:t>
            </a:r>
            <a:r>
              <a:rPr lang="pt-BR" sz="1200" b="1" dirty="0">
                <a:solidFill>
                  <a:srgbClr val="2E75B6"/>
                </a:solidFill>
              </a:rPr>
              <a:t>%</a:t>
            </a: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BCE9E4E9-220F-AD2D-F86A-04188D30222A}"/>
              </a:ext>
            </a:extLst>
          </p:cNvPr>
          <p:cNvSpPr txBox="1"/>
          <p:nvPr/>
        </p:nvSpPr>
        <p:spPr>
          <a:xfrm>
            <a:off x="3122235" y="1934215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9DC3E6"/>
                </a:solidFill>
              </a:rPr>
              <a:t>30,9</a:t>
            </a:r>
            <a:r>
              <a:rPr lang="pt-BR" sz="1200" b="1" dirty="0">
                <a:solidFill>
                  <a:srgbClr val="9DC3E6"/>
                </a:solidFill>
              </a:rPr>
              <a:t>%</a:t>
            </a:r>
          </a:p>
        </p:txBody>
      </p:sp>
      <p:sp>
        <p:nvSpPr>
          <p:cNvPr id="69" name="Retângulo: Cantos Arredondados 68">
            <a:extLst>
              <a:ext uri="{FF2B5EF4-FFF2-40B4-BE49-F238E27FC236}">
                <a16:creationId xmlns:a16="http://schemas.microsoft.com/office/drawing/2014/main" id="{59D755AF-875E-717B-430C-23A45257D081}"/>
              </a:ext>
            </a:extLst>
          </p:cNvPr>
          <p:cNvSpPr/>
          <p:nvPr/>
        </p:nvSpPr>
        <p:spPr>
          <a:xfrm>
            <a:off x="2788938" y="1928509"/>
            <a:ext cx="1416819" cy="289625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0" name="Gráfico 69" descr="Mulher estrutura de tópicos">
            <a:extLst>
              <a:ext uri="{FF2B5EF4-FFF2-40B4-BE49-F238E27FC236}">
                <a16:creationId xmlns:a16="http://schemas.microsoft.com/office/drawing/2014/main" id="{158D7118-5122-1C51-5B38-6183D439F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3878" y="1905809"/>
            <a:ext cx="360000" cy="360000"/>
          </a:xfrm>
          <a:prstGeom prst="rect">
            <a:avLst/>
          </a:prstGeom>
        </p:spPr>
      </p:pic>
      <p:pic>
        <p:nvPicPr>
          <p:cNvPr id="71" name="Gráfico 70" descr="Homem estrutura de tópicos">
            <a:extLst>
              <a:ext uri="{FF2B5EF4-FFF2-40B4-BE49-F238E27FC236}">
                <a16:creationId xmlns:a16="http://schemas.microsoft.com/office/drawing/2014/main" id="{DA35295B-DEF5-11AF-8E99-2662174A71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11546" y="1905809"/>
            <a:ext cx="360000" cy="360000"/>
          </a:xfrm>
          <a:prstGeom prst="rect">
            <a:avLst/>
          </a:prstGeom>
        </p:spPr>
      </p:pic>
      <p:sp>
        <p:nvSpPr>
          <p:cNvPr id="72" name="CaixaDeTexto 71">
            <a:extLst>
              <a:ext uri="{FF2B5EF4-FFF2-40B4-BE49-F238E27FC236}">
                <a16:creationId xmlns:a16="http://schemas.microsoft.com/office/drawing/2014/main" id="{E4D25DFE-6B67-CA57-7C2D-9152B91ED039}"/>
              </a:ext>
            </a:extLst>
          </p:cNvPr>
          <p:cNvSpPr txBox="1"/>
          <p:nvPr/>
        </p:nvSpPr>
        <p:spPr>
          <a:xfrm>
            <a:off x="4084615" y="2353193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2E75B6"/>
                </a:solidFill>
              </a:rPr>
              <a:t>89,2</a:t>
            </a:r>
            <a:r>
              <a:rPr lang="pt-BR" sz="1200" b="1" dirty="0">
                <a:solidFill>
                  <a:srgbClr val="2E75B6"/>
                </a:solidFill>
              </a:rPr>
              <a:t>%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CC33C3D5-55BF-447C-1F68-1790F84C4F67}"/>
              </a:ext>
            </a:extLst>
          </p:cNvPr>
          <p:cNvSpPr txBox="1"/>
          <p:nvPr/>
        </p:nvSpPr>
        <p:spPr>
          <a:xfrm>
            <a:off x="4695879" y="2353899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9DC3E6"/>
                </a:solidFill>
              </a:rPr>
              <a:t>10,8%</a:t>
            </a:r>
          </a:p>
        </p:txBody>
      </p:sp>
      <p:sp>
        <p:nvSpPr>
          <p:cNvPr id="74" name="Retângulo: Cantos Arredondados 73">
            <a:extLst>
              <a:ext uri="{FF2B5EF4-FFF2-40B4-BE49-F238E27FC236}">
                <a16:creationId xmlns:a16="http://schemas.microsoft.com/office/drawing/2014/main" id="{87C6D4BF-4106-356B-8BCB-494D2C3238B9}"/>
              </a:ext>
            </a:extLst>
          </p:cNvPr>
          <p:cNvSpPr/>
          <p:nvPr/>
        </p:nvSpPr>
        <p:spPr>
          <a:xfrm>
            <a:off x="4362171" y="2345691"/>
            <a:ext cx="1416819" cy="289625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5" name="Gráfico 74" descr="Mulher estrutura de tópicos">
            <a:extLst>
              <a:ext uri="{FF2B5EF4-FFF2-40B4-BE49-F238E27FC236}">
                <a16:creationId xmlns:a16="http://schemas.microsoft.com/office/drawing/2014/main" id="{2767C15E-EF75-B1D3-FB2E-7E86546A0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20989" y="1649471"/>
            <a:ext cx="360000" cy="360000"/>
          </a:xfrm>
          <a:prstGeom prst="rect">
            <a:avLst/>
          </a:prstGeom>
        </p:spPr>
      </p:pic>
      <p:pic>
        <p:nvPicPr>
          <p:cNvPr id="76" name="Gráfico 75" descr="Homem estrutura de tópicos">
            <a:extLst>
              <a:ext uri="{FF2B5EF4-FFF2-40B4-BE49-F238E27FC236}">
                <a16:creationId xmlns:a16="http://schemas.microsoft.com/office/drawing/2014/main" id="{36B85D41-9988-48E7-BB07-E78AFE05B1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08657" y="1649471"/>
            <a:ext cx="360000" cy="360000"/>
          </a:xfrm>
          <a:prstGeom prst="rect">
            <a:avLst/>
          </a:prstGeom>
        </p:spPr>
      </p:pic>
      <p:sp>
        <p:nvSpPr>
          <p:cNvPr id="77" name="CaixaDeTexto 76">
            <a:extLst>
              <a:ext uri="{FF2B5EF4-FFF2-40B4-BE49-F238E27FC236}">
                <a16:creationId xmlns:a16="http://schemas.microsoft.com/office/drawing/2014/main" id="{7B82071B-A087-C324-259C-3332B30B8C48}"/>
              </a:ext>
            </a:extLst>
          </p:cNvPr>
          <p:cNvSpPr txBox="1"/>
          <p:nvPr/>
        </p:nvSpPr>
        <p:spPr>
          <a:xfrm>
            <a:off x="5785746" y="2107849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2E75B6"/>
                </a:solidFill>
              </a:rPr>
              <a:t>54,6%</a:t>
            </a:r>
            <a:endParaRPr lang="pt-BR" sz="1200" b="1" dirty="0">
              <a:solidFill>
                <a:srgbClr val="2E75B6"/>
              </a:solidFill>
            </a:endParaRP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604E79A8-80D7-BECE-7599-6B11B13B0629}"/>
              </a:ext>
            </a:extLst>
          </p:cNvPr>
          <p:cNvSpPr txBox="1"/>
          <p:nvPr/>
        </p:nvSpPr>
        <p:spPr>
          <a:xfrm>
            <a:off x="6383576" y="2109515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9DC3E6"/>
                </a:solidFill>
              </a:rPr>
              <a:t>45,4%</a:t>
            </a:r>
          </a:p>
        </p:txBody>
      </p:sp>
      <p:sp>
        <p:nvSpPr>
          <p:cNvPr id="79" name="Retângulo: Cantos Arredondados 78">
            <a:extLst>
              <a:ext uri="{FF2B5EF4-FFF2-40B4-BE49-F238E27FC236}">
                <a16:creationId xmlns:a16="http://schemas.microsoft.com/office/drawing/2014/main" id="{F3854C6F-844B-37D0-FC2B-501A3620A031}"/>
              </a:ext>
            </a:extLst>
          </p:cNvPr>
          <p:cNvSpPr/>
          <p:nvPr/>
        </p:nvSpPr>
        <p:spPr>
          <a:xfrm>
            <a:off x="6059282" y="2089353"/>
            <a:ext cx="1416819" cy="289625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0" name="Gráfico 79" descr="Mulher estrutura de tópicos">
            <a:extLst>
              <a:ext uri="{FF2B5EF4-FFF2-40B4-BE49-F238E27FC236}">
                <a16:creationId xmlns:a16="http://schemas.microsoft.com/office/drawing/2014/main" id="{380DB76E-128B-8840-BF18-19EBD0695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76912" y="1934215"/>
            <a:ext cx="360000" cy="360000"/>
          </a:xfrm>
          <a:prstGeom prst="rect">
            <a:avLst/>
          </a:prstGeom>
        </p:spPr>
      </p:pic>
      <p:pic>
        <p:nvPicPr>
          <p:cNvPr id="81" name="Gráfico 80" descr="Homem estrutura de tópicos">
            <a:extLst>
              <a:ext uri="{FF2B5EF4-FFF2-40B4-BE49-F238E27FC236}">
                <a16:creationId xmlns:a16="http://schemas.microsoft.com/office/drawing/2014/main" id="{4882E197-ED77-7F4B-F5D5-1422E21A4E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64580" y="1934215"/>
            <a:ext cx="360000" cy="360000"/>
          </a:xfrm>
          <a:prstGeom prst="rect">
            <a:avLst/>
          </a:prstGeom>
        </p:spPr>
      </p:pic>
      <p:sp>
        <p:nvSpPr>
          <p:cNvPr id="82" name="CaixaDeTexto 81">
            <a:extLst>
              <a:ext uri="{FF2B5EF4-FFF2-40B4-BE49-F238E27FC236}">
                <a16:creationId xmlns:a16="http://schemas.microsoft.com/office/drawing/2014/main" id="{F94FB561-0F05-093F-B346-3F89616C04FA}"/>
              </a:ext>
            </a:extLst>
          </p:cNvPr>
          <p:cNvSpPr txBox="1"/>
          <p:nvPr/>
        </p:nvSpPr>
        <p:spPr>
          <a:xfrm>
            <a:off x="9136170" y="2383368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2E75B6"/>
                </a:solidFill>
              </a:rPr>
              <a:t>82,2%</a:t>
            </a: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54609955-2908-030C-1064-837CD8FD9AB9}"/>
              </a:ext>
            </a:extLst>
          </p:cNvPr>
          <p:cNvSpPr txBox="1"/>
          <p:nvPr/>
        </p:nvSpPr>
        <p:spPr>
          <a:xfrm>
            <a:off x="9748503" y="2388400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9DC3E6"/>
                </a:solidFill>
              </a:rPr>
              <a:t>17,8</a:t>
            </a:r>
            <a:r>
              <a:rPr lang="pt-BR" sz="1200" b="1" dirty="0">
                <a:solidFill>
                  <a:srgbClr val="9DC3E6"/>
                </a:solidFill>
              </a:rPr>
              <a:t>%</a:t>
            </a:r>
          </a:p>
        </p:txBody>
      </p:sp>
      <p:sp>
        <p:nvSpPr>
          <p:cNvPr id="84" name="Retângulo: Cantos Arredondados 83">
            <a:extLst>
              <a:ext uri="{FF2B5EF4-FFF2-40B4-BE49-F238E27FC236}">
                <a16:creationId xmlns:a16="http://schemas.microsoft.com/office/drawing/2014/main" id="{DF7A6E63-FE6E-BD8D-CC0B-45C871F275BD}"/>
              </a:ext>
            </a:extLst>
          </p:cNvPr>
          <p:cNvSpPr/>
          <p:nvPr/>
        </p:nvSpPr>
        <p:spPr>
          <a:xfrm>
            <a:off x="9415205" y="2374097"/>
            <a:ext cx="1416819" cy="289625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326CA37-CB8A-FF43-84EF-7FCFBF85F5A5}"/>
              </a:ext>
            </a:extLst>
          </p:cNvPr>
          <p:cNvSpPr txBox="1"/>
          <p:nvPr/>
        </p:nvSpPr>
        <p:spPr>
          <a:xfrm>
            <a:off x="6302543" y="2514318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484 mil</a:t>
            </a:r>
          </a:p>
        </p:txBody>
      </p:sp>
    </p:spTree>
    <p:extLst>
      <p:ext uri="{BB962C8B-B14F-4D97-AF65-F5344CB8AC3E}">
        <p14:creationId xmlns:p14="http://schemas.microsoft.com/office/powerpoint/2010/main" val="97832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E4CD9-441F-637F-F848-C257DCB50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tângulo 43">
            <a:extLst>
              <a:ext uri="{FF2B5EF4-FFF2-40B4-BE49-F238E27FC236}">
                <a16:creationId xmlns:a16="http://schemas.microsoft.com/office/drawing/2014/main" id="{FD56C7EE-FD0B-FA24-7C90-6C317502BBC3}"/>
              </a:ext>
            </a:extLst>
          </p:cNvPr>
          <p:cNvSpPr/>
          <p:nvPr/>
        </p:nvSpPr>
        <p:spPr>
          <a:xfrm>
            <a:off x="2567408" y="998338"/>
            <a:ext cx="9319792" cy="26091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BF85217-C249-4869-A53A-02322CCEFB4C}"/>
              </a:ext>
            </a:extLst>
          </p:cNvPr>
          <p:cNvSpPr txBox="1"/>
          <p:nvPr/>
        </p:nvSpPr>
        <p:spPr>
          <a:xfrm>
            <a:off x="2647797" y="199044"/>
            <a:ext cx="9002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>
                <a:solidFill>
                  <a:srgbClr val="25B5C3"/>
                </a:solidFill>
              </a:rPr>
              <a:t>Participação das mulheres na indústria</a:t>
            </a:r>
          </a:p>
        </p:txBody>
      </p:sp>
      <p:sp>
        <p:nvSpPr>
          <p:cNvPr id="46" name="Retângulo: Cantos Arredondados 45">
            <a:extLst>
              <a:ext uri="{FF2B5EF4-FFF2-40B4-BE49-F238E27FC236}">
                <a16:creationId xmlns:a16="http://schemas.microsoft.com/office/drawing/2014/main" id="{B2AAD926-5F6D-2B3A-7537-1D677C6AFE05}"/>
              </a:ext>
            </a:extLst>
          </p:cNvPr>
          <p:cNvSpPr/>
          <p:nvPr/>
        </p:nvSpPr>
        <p:spPr>
          <a:xfrm>
            <a:off x="2567407" y="804701"/>
            <a:ext cx="6104319" cy="400111"/>
          </a:xfrm>
          <a:prstGeom prst="roundRect">
            <a:avLst/>
          </a:prstGeom>
          <a:solidFill>
            <a:srgbClr val="25B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/>
              <a:t>Participação das mulheres na indústria ao longo do tempo - Brasil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3BFD0A4A-2797-4BF7-4A81-6EF2C530A6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8262627"/>
              </p:ext>
            </p:extLst>
          </p:nvPr>
        </p:nvGraphicFramePr>
        <p:xfrm>
          <a:off x="2758250" y="1139885"/>
          <a:ext cx="9128949" cy="2609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546ACBCF-CA76-36FC-B9BC-B2B92F8A1245}"/>
              </a:ext>
            </a:extLst>
          </p:cNvPr>
          <p:cNvSpPr txBox="1"/>
          <p:nvPr/>
        </p:nvSpPr>
        <p:spPr>
          <a:xfrm>
            <a:off x="2557685" y="2181229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5,40 mi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60FC11A-3226-5542-5E06-C12674EDE0E4}"/>
              </a:ext>
            </a:extLst>
          </p:cNvPr>
          <p:cNvSpPr txBox="1"/>
          <p:nvPr/>
        </p:nvSpPr>
        <p:spPr>
          <a:xfrm>
            <a:off x="3717503" y="2195402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5,43 mi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3082180-9C32-EBD0-3301-0A4F6D983CEB}"/>
              </a:ext>
            </a:extLst>
          </p:cNvPr>
          <p:cNvSpPr txBox="1"/>
          <p:nvPr/>
        </p:nvSpPr>
        <p:spPr>
          <a:xfrm>
            <a:off x="4878921" y="2168577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5,47 mi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8C1F321-4066-3992-B923-FB6DE5E56962}"/>
              </a:ext>
            </a:extLst>
          </p:cNvPr>
          <p:cNvSpPr txBox="1"/>
          <p:nvPr/>
        </p:nvSpPr>
        <p:spPr>
          <a:xfrm>
            <a:off x="6024582" y="2128487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5,56 mi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9442619-E8DC-9B6B-DE97-185CC149E133}"/>
              </a:ext>
            </a:extLst>
          </p:cNvPr>
          <p:cNvSpPr txBox="1"/>
          <p:nvPr/>
        </p:nvSpPr>
        <p:spPr>
          <a:xfrm>
            <a:off x="7200363" y="2108625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5,81 mi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A7DEB67-076D-0C28-03BE-10D3FAB57E91}"/>
              </a:ext>
            </a:extLst>
          </p:cNvPr>
          <p:cNvSpPr txBox="1"/>
          <p:nvPr/>
        </p:nvSpPr>
        <p:spPr>
          <a:xfrm>
            <a:off x="8370077" y="2072182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6,14 mi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DF8033E-B3D9-3BD6-1273-47A1F483C445}"/>
              </a:ext>
            </a:extLst>
          </p:cNvPr>
          <p:cNvSpPr txBox="1"/>
          <p:nvPr/>
        </p:nvSpPr>
        <p:spPr>
          <a:xfrm>
            <a:off x="9531495" y="2031607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6,23 mi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B66FAC8-9C9A-EC87-92F7-1C442542D16F}"/>
              </a:ext>
            </a:extLst>
          </p:cNvPr>
          <p:cNvSpPr txBox="1"/>
          <p:nvPr/>
        </p:nvSpPr>
        <p:spPr>
          <a:xfrm>
            <a:off x="3041545" y="2587123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2,34 mi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B4E2A3D-73E6-1538-A311-FCAA0734630F}"/>
              </a:ext>
            </a:extLst>
          </p:cNvPr>
          <p:cNvSpPr txBox="1"/>
          <p:nvPr/>
        </p:nvSpPr>
        <p:spPr>
          <a:xfrm>
            <a:off x="4167635" y="2612546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2,31 mi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5812916-CA72-5151-DC56-D63B49868C50}"/>
              </a:ext>
            </a:extLst>
          </p:cNvPr>
          <p:cNvSpPr txBox="1"/>
          <p:nvPr/>
        </p:nvSpPr>
        <p:spPr>
          <a:xfrm>
            <a:off x="5387590" y="2587123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2,33 mi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F441CA4-0EB2-3275-E8D9-5E0C7C03810B}"/>
              </a:ext>
            </a:extLst>
          </p:cNvPr>
          <p:cNvSpPr txBox="1"/>
          <p:nvPr/>
        </p:nvSpPr>
        <p:spPr>
          <a:xfrm>
            <a:off x="6513680" y="2600362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2,31 mi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90E3CF9-ECCF-ABDA-FC3D-D3789817E70F}"/>
              </a:ext>
            </a:extLst>
          </p:cNvPr>
          <p:cNvSpPr txBox="1"/>
          <p:nvPr/>
        </p:nvSpPr>
        <p:spPr>
          <a:xfrm>
            <a:off x="7657362" y="2537150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2,53 mi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E590EA2-63B3-D1D7-607A-D2C7D19DFA90}"/>
              </a:ext>
            </a:extLst>
          </p:cNvPr>
          <p:cNvSpPr txBox="1"/>
          <p:nvPr/>
        </p:nvSpPr>
        <p:spPr>
          <a:xfrm>
            <a:off x="8823086" y="2569929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2,76 mi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34022C7-5608-675F-AAE6-03FA3A01E664}"/>
              </a:ext>
            </a:extLst>
          </p:cNvPr>
          <p:cNvSpPr txBox="1"/>
          <p:nvPr/>
        </p:nvSpPr>
        <p:spPr>
          <a:xfrm>
            <a:off x="10003407" y="2502203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2,84 mi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29CACF73-93AB-E8B7-178A-58F453530C61}"/>
              </a:ext>
            </a:extLst>
          </p:cNvPr>
          <p:cNvSpPr/>
          <p:nvPr/>
        </p:nvSpPr>
        <p:spPr>
          <a:xfrm>
            <a:off x="2578742" y="3826642"/>
            <a:ext cx="9140792" cy="622207"/>
          </a:xfrm>
          <a:prstGeom prst="roundRect">
            <a:avLst/>
          </a:prstGeom>
          <a:solidFill>
            <a:srgbClr val="25B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/>
              <a:t>Entre 2017 e 2023, houve uma redução gradual na disparidade de gênero na indústria brasileira</a:t>
            </a:r>
            <a:r>
              <a:rPr lang="pt-BR" sz="1600"/>
              <a:t>. </a:t>
            </a:r>
            <a:endParaRPr lang="pt-BR" sz="1600">
              <a:solidFill>
                <a:schemeClr val="bg1"/>
              </a:solidFill>
            </a:endParaRP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D9E56734-6B16-4CF4-A188-C9013ED8D833}"/>
              </a:ext>
            </a:extLst>
          </p:cNvPr>
          <p:cNvSpPr/>
          <p:nvPr/>
        </p:nvSpPr>
        <p:spPr>
          <a:xfrm>
            <a:off x="2647797" y="4667975"/>
            <a:ext cx="3831662" cy="15287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>
                <a:solidFill>
                  <a:schemeClr val="tx1">
                    <a:lumMod val="65000"/>
                    <a:lumOff val="35000"/>
                  </a:schemeClr>
                </a:solidFill>
              </a:rPr>
              <a:t>Apesar da redução nos vínculos formais no primeiro ano da pandemia, a partir de 2021 observou-se uma retomada no crescimento, com destaque para o aumento da participação feminina.</a:t>
            </a: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1AA9394-DBA8-3797-8739-DF70D1238B48}"/>
              </a:ext>
            </a:extLst>
          </p:cNvPr>
          <p:cNvSpPr/>
          <p:nvPr/>
        </p:nvSpPr>
        <p:spPr>
          <a:xfrm>
            <a:off x="7679320" y="4667974"/>
            <a:ext cx="3831661" cy="152872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Em 2023, a diferença entre os gêneros foi a menor do período observado</a:t>
            </a:r>
            <a:r>
              <a:rPr lang="pt-BR" sz="1600">
                <a:solidFill>
                  <a:schemeClr val="tx1">
                    <a:lumMod val="65000"/>
                    <a:lumOff val="35000"/>
                  </a:schemeClr>
                </a:solidFill>
              </a:rPr>
              <a:t>, com o número de homens na indústria sendo 120% maior que o de mulheres, frente aos 140% registrados em 2020.</a:t>
            </a:r>
          </a:p>
        </p:txBody>
      </p:sp>
      <p:sp>
        <p:nvSpPr>
          <p:cNvPr id="28" name="Seta: para a Direita 27">
            <a:extLst>
              <a:ext uri="{FF2B5EF4-FFF2-40B4-BE49-F238E27FC236}">
                <a16:creationId xmlns:a16="http://schemas.microsoft.com/office/drawing/2014/main" id="{D4D22DD4-6A97-2BEB-9533-7268120423EF}"/>
              </a:ext>
            </a:extLst>
          </p:cNvPr>
          <p:cNvSpPr/>
          <p:nvPr/>
        </p:nvSpPr>
        <p:spPr>
          <a:xfrm>
            <a:off x="6727697" y="5200334"/>
            <a:ext cx="703385" cy="351693"/>
          </a:xfrm>
          <a:prstGeom prst="rightArrow">
            <a:avLst/>
          </a:prstGeom>
          <a:solidFill>
            <a:srgbClr val="25B5C3"/>
          </a:solidFill>
          <a:ln>
            <a:solidFill>
              <a:srgbClr val="25B5C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5F0A260C-DD59-5CD9-A76F-8A4609B3F3B3}"/>
              </a:ext>
            </a:extLst>
          </p:cNvPr>
          <p:cNvSpPr txBox="1"/>
          <p:nvPr/>
        </p:nvSpPr>
        <p:spPr>
          <a:xfrm>
            <a:off x="1177318" y="6600043"/>
            <a:ext cx="54996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Fontes: </a:t>
            </a:r>
            <a:r>
              <a:rPr lang="pt-BR" sz="1000">
                <a:solidFill>
                  <a:prstClr val="black"/>
                </a:solidFill>
                <a:latin typeface="Calibri" panose="020F0502020204030204"/>
              </a:rPr>
              <a:t>RAIS. </a:t>
            </a:r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Elaboração: Gerência de Economia e Finanças Empresariais.</a:t>
            </a:r>
            <a:endParaRPr lang="pt-BR" sz="1000"/>
          </a:p>
        </p:txBody>
      </p:sp>
      <p:pic>
        <p:nvPicPr>
          <p:cNvPr id="2" name="Gráfico 1" descr="Mulher estrutura de tópicos">
            <a:extLst>
              <a:ext uri="{FF2B5EF4-FFF2-40B4-BE49-F238E27FC236}">
                <a16:creationId xmlns:a16="http://schemas.microsoft.com/office/drawing/2014/main" id="{867EA748-7D04-DF9D-A2F6-F9B3EF904B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12699" y="1495448"/>
            <a:ext cx="360000" cy="360000"/>
          </a:xfrm>
          <a:prstGeom prst="rect">
            <a:avLst/>
          </a:prstGeom>
        </p:spPr>
      </p:pic>
      <p:pic>
        <p:nvPicPr>
          <p:cNvPr id="3" name="Gráfico 2" descr="Homem estrutura de tópicos">
            <a:extLst>
              <a:ext uri="{FF2B5EF4-FFF2-40B4-BE49-F238E27FC236}">
                <a16:creationId xmlns:a16="http://schemas.microsoft.com/office/drawing/2014/main" id="{9E01CD63-7E78-DF50-9D5E-E9990CB33C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61857" y="1495448"/>
            <a:ext cx="360000" cy="360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389D784-9A69-0F53-6E28-72CE58945681}"/>
              </a:ext>
            </a:extLst>
          </p:cNvPr>
          <p:cNvSpPr txBox="1"/>
          <p:nvPr/>
        </p:nvSpPr>
        <p:spPr>
          <a:xfrm>
            <a:off x="2805644" y="1890033"/>
            <a:ext cx="691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2E75B6"/>
                </a:solidFill>
              </a:rPr>
              <a:t>69,8%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9821087D-64ED-4F73-7939-1D1920CD0757}"/>
              </a:ext>
            </a:extLst>
          </p:cNvPr>
          <p:cNvSpPr/>
          <p:nvPr/>
        </p:nvSpPr>
        <p:spPr>
          <a:xfrm>
            <a:off x="2869764" y="1891915"/>
            <a:ext cx="1083085" cy="243692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38958C1-2A81-A09E-F42B-524DFD4E1E58}"/>
              </a:ext>
            </a:extLst>
          </p:cNvPr>
          <p:cNvSpPr txBox="1"/>
          <p:nvPr/>
        </p:nvSpPr>
        <p:spPr>
          <a:xfrm>
            <a:off x="3342282" y="1890032"/>
            <a:ext cx="691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9DC3E6"/>
                </a:solidFill>
              </a:rPr>
              <a:t>30,2%</a:t>
            </a:r>
          </a:p>
        </p:txBody>
      </p:sp>
      <p:pic>
        <p:nvPicPr>
          <p:cNvPr id="33" name="Gráfico 32" descr="Mulher estrutura de tópicos">
            <a:extLst>
              <a:ext uri="{FF2B5EF4-FFF2-40B4-BE49-F238E27FC236}">
                <a16:creationId xmlns:a16="http://schemas.microsoft.com/office/drawing/2014/main" id="{91586CDD-B6B3-EE43-5686-68C19B387E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42824" y="1476710"/>
            <a:ext cx="360000" cy="360000"/>
          </a:xfrm>
          <a:prstGeom prst="rect">
            <a:avLst/>
          </a:prstGeom>
        </p:spPr>
      </p:pic>
      <p:pic>
        <p:nvPicPr>
          <p:cNvPr id="34" name="Gráfico 33" descr="Homem estrutura de tópicos">
            <a:extLst>
              <a:ext uri="{FF2B5EF4-FFF2-40B4-BE49-F238E27FC236}">
                <a16:creationId xmlns:a16="http://schemas.microsoft.com/office/drawing/2014/main" id="{240F63BD-1F41-8500-3E3A-5474FA9CA5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1982" y="1476710"/>
            <a:ext cx="360000" cy="360000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E2BA58C1-908F-0415-CB14-5E3360067E6A}"/>
              </a:ext>
            </a:extLst>
          </p:cNvPr>
          <p:cNvSpPr txBox="1"/>
          <p:nvPr/>
        </p:nvSpPr>
        <p:spPr>
          <a:xfrm>
            <a:off x="4035769" y="1871295"/>
            <a:ext cx="691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2E75B6"/>
                </a:solidFill>
              </a:rPr>
              <a:t>70,1%</a:t>
            </a: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DC9CE5B5-1982-75EF-505F-558B5BA62407}"/>
              </a:ext>
            </a:extLst>
          </p:cNvPr>
          <p:cNvSpPr/>
          <p:nvPr/>
        </p:nvSpPr>
        <p:spPr>
          <a:xfrm>
            <a:off x="4104232" y="1871084"/>
            <a:ext cx="1083085" cy="243692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ED52B2B0-38E3-7B1E-89C7-D4F1B4CE28FA}"/>
              </a:ext>
            </a:extLst>
          </p:cNvPr>
          <p:cNvSpPr txBox="1"/>
          <p:nvPr/>
        </p:nvSpPr>
        <p:spPr>
          <a:xfrm>
            <a:off x="4572407" y="1871294"/>
            <a:ext cx="691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9DC3E6"/>
                </a:solidFill>
              </a:rPr>
              <a:t>29,9%</a:t>
            </a:r>
          </a:p>
        </p:txBody>
      </p:sp>
      <p:pic>
        <p:nvPicPr>
          <p:cNvPr id="38" name="Gráfico 37" descr="Mulher estrutura de tópicos">
            <a:extLst>
              <a:ext uri="{FF2B5EF4-FFF2-40B4-BE49-F238E27FC236}">
                <a16:creationId xmlns:a16="http://schemas.microsoft.com/office/drawing/2014/main" id="{8CF9E96A-D22F-19B3-5475-27BD7074D6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474" y="1465914"/>
            <a:ext cx="360000" cy="360000"/>
          </a:xfrm>
          <a:prstGeom prst="rect">
            <a:avLst/>
          </a:prstGeom>
        </p:spPr>
      </p:pic>
      <p:pic>
        <p:nvPicPr>
          <p:cNvPr id="39" name="Gráfico 38" descr="Homem estrutura de tópicos">
            <a:extLst>
              <a:ext uri="{FF2B5EF4-FFF2-40B4-BE49-F238E27FC236}">
                <a16:creationId xmlns:a16="http://schemas.microsoft.com/office/drawing/2014/main" id="{E734C795-D89C-6C22-7AB9-BF86949DDC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54632" y="1465914"/>
            <a:ext cx="360000" cy="360000"/>
          </a:xfrm>
          <a:prstGeom prst="rect">
            <a:avLst/>
          </a:prstGeom>
        </p:spPr>
      </p:pic>
      <p:sp>
        <p:nvSpPr>
          <p:cNvPr id="40" name="CaixaDeTexto 39">
            <a:extLst>
              <a:ext uri="{FF2B5EF4-FFF2-40B4-BE49-F238E27FC236}">
                <a16:creationId xmlns:a16="http://schemas.microsoft.com/office/drawing/2014/main" id="{94FC27A6-5C40-2E27-6899-DBC33549C319}"/>
              </a:ext>
            </a:extLst>
          </p:cNvPr>
          <p:cNvSpPr txBox="1"/>
          <p:nvPr/>
        </p:nvSpPr>
        <p:spPr>
          <a:xfrm>
            <a:off x="5196009" y="1860497"/>
            <a:ext cx="691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2E75B6"/>
                </a:solidFill>
              </a:rPr>
              <a:t>70,2%</a:t>
            </a:r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DEDCFF34-B1EC-5EDA-9337-5F176186B44B}"/>
              </a:ext>
            </a:extLst>
          </p:cNvPr>
          <p:cNvSpPr/>
          <p:nvPr/>
        </p:nvSpPr>
        <p:spPr>
          <a:xfrm>
            <a:off x="5261507" y="1855969"/>
            <a:ext cx="1083085" cy="243692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21739B44-2A0E-66ED-5901-7C0E75796758}"/>
              </a:ext>
            </a:extLst>
          </p:cNvPr>
          <p:cNvSpPr txBox="1"/>
          <p:nvPr/>
        </p:nvSpPr>
        <p:spPr>
          <a:xfrm>
            <a:off x="5735057" y="1860498"/>
            <a:ext cx="691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9DC3E6"/>
                </a:solidFill>
              </a:rPr>
              <a:t>29,8%</a:t>
            </a:r>
          </a:p>
        </p:txBody>
      </p:sp>
      <p:pic>
        <p:nvPicPr>
          <p:cNvPr id="43" name="Gráfico 42" descr="Mulher estrutura de tópicos">
            <a:extLst>
              <a:ext uri="{FF2B5EF4-FFF2-40B4-BE49-F238E27FC236}">
                <a16:creationId xmlns:a16="http://schemas.microsoft.com/office/drawing/2014/main" id="{8FFCF77D-D1A3-E75D-4912-35C4BE4BF3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41638" y="1454443"/>
            <a:ext cx="360000" cy="360000"/>
          </a:xfrm>
          <a:prstGeom prst="rect">
            <a:avLst/>
          </a:prstGeom>
        </p:spPr>
      </p:pic>
      <p:pic>
        <p:nvPicPr>
          <p:cNvPr id="45" name="Gráfico 44" descr="Homem estrutura de tópicos">
            <a:extLst>
              <a:ext uri="{FF2B5EF4-FFF2-40B4-BE49-F238E27FC236}">
                <a16:creationId xmlns:a16="http://schemas.microsoft.com/office/drawing/2014/main" id="{445DC66E-6EB0-0C76-069D-41C59E654B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90796" y="1454443"/>
            <a:ext cx="360000" cy="360000"/>
          </a:xfrm>
          <a:prstGeom prst="rect">
            <a:avLst/>
          </a:prstGeom>
        </p:spPr>
      </p:pic>
      <p:sp>
        <p:nvSpPr>
          <p:cNvPr id="47" name="CaixaDeTexto 46">
            <a:extLst>
              <a:ext uri="{FF2B5EF4-FFF2-40B4-BE49-F238E27FC236}">
                <a16:creationId xmlns:a16="http://schemas.microsoft.com/office/drawing/2014/main" id="{60E31749-C68A-255D-5D11-4F5A4001E074}"/>
              </a:ext>
            </a:extLst>
          </p:cNvPr>
          <p:cNvSpPr txBox="1"/>
          <p:nvPr/>
        </p:nvSpPr>
        <p:spPr>
          <a:xfrm>
            <a:off x="6334583" y="1849028"/>
            <a:ext cx="691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2E75B6"/>
                </a:solidFill>
              </a:rPr>
              <a:t>70,6%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F568176A-2F25-36C2-EC49-CBCB90824CE8}"/>
              </a:ext>
            </a:extLst>
          </p:cNvPr>
          <p:cNvSpPr/>
          <p:nvPr/>
        </p:nvSpPr>
        <p:spPr>
          <a:xfrm>
            <a:off x="6409744" y="1845232"/>
            <a:ext cx="1083085" cy="243692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976E2F16-E32E-F9BA-57D7-0720936D264C}"/>
              </a:ext>
            </a:extLst>
          </p:cNvPr>
          <p:cNvSpPr txBox="1"/>
          <p:nvPr/>
        </p:nvSpPr>
        <p:spPr>
          <a:xfrm>
            <a:off x="6871221" y="1849027"/>
            <a:ext cx="691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9DC3E6"/>
                </a:solidFill>
              </a:rPr>
              <a:t>29,4%</a:t>
            </a:r>
          </a:p>
        </p:txBody>
      </p:sp>
      <p:pic>
        <p:nvPicPr>
          <p:cNvPr id="50" name="Gráfico 49" descr="Mulher estrutura de tópicos">
            <a:extLst>
              <a:ext uri="{FF2B5EF4-FFF2-40B4-BE49-F238E27FC236}">
                <a16:creationId xmlns:a16="http://schemas.microsoft.com/office/drawing/2014/main" id="{2929D82C-7D67-ED84-317D-C8DBA1F9AB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34125" y="1458984"/>
            <a:ext cx="360000" cy="360000"/>
          </a:xfrm>
          <a:prstGeom prst="rect">
            <a:avLst/>
          </a:prstGeom>
        </p:spPr>
      </p:pic>
      <p:pic>
        <p:nvPicPr>
          <p:cNvPr id="51" name="Gráfico 50" descr="Homem estrutura de tópicos">
            <a:extLst>
              <a:ext uri="{FF2B5EF4-FFF2-40B4-BE49-F238E27FC236}">
                <a16:creationId xmlns:a16="http://schemas.microsoft.com/office/drawing/2014/main" id="{52E9A2C0-28D9-28A5-2A60-176BB8BB05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83283" y="1458984"/>
            <a:ext cx="360000" cy="360000"/>
          </a:xfrm>
          <a:prstGeom prst="rect">
            <a:avLst/>
          </a:prstGeom>
        </p:spPr>
      </p:pic>
      <p:sp>
        <p:nvSpPr>
          <p:cNvPr id="52" name="CaixaDeTexto 51">
            <a:extLst>
              <a:ext uri="{FF2B5EF4-FFF2-40B4-BE49-F238E27FC236}">
                <a16:creationId xmlns:a16="http://schemas.microsoft.com/office/drawing/2014/main" id="{BBA6FE43-BABB-A5AD-E4BD-2E195DA46DF5}"/>
              </a:ext>
            </a:extLst>
          </p:cNvPr>
          <p:cNvSpPr txBox="1"/>
          <p:nvPr/>
        </p:nvSpPr>
        <p:spPr>
          <a:xfrm>
            <a:off x="7527070" y="1853569"/>
            <a:ext cx="691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2E75B6"/>
                </a:solidFill>
              </a:rPr>
              <a:t>69,7%</a:t>
            </a:r>
          </a:p>
        </p:txBody>
      </p:sp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78D38C71-7855-770F-2734-B17321072E98}"/>
              </a:ext>
            </a:extLst>
          </p:cNvPr>
          <p:cNvSpPr/>
          <p:nvPr/>
        </p:nvSpPr>
        <p:spPr>
          <a:xfrm>
            <a:off x="7591190" y="1855451"/>
            <a:ext cx="1083085" cy="243692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AC4EB933-4A54-2C1F-B02A-A10E2B639E7F}"/>
              </a:ext>
            </a:extLst>
          </p:cNvPr>
          <p:cNvSpPr txBox="1"/>
          <p:nvPr/>
        </p:nvSpPr>
        <p:spPr>
          <a:xfrm>
            <a:off x="8063708" y="1853568"/>
            <a:ext cx="691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9DC3E6"/>
                </a:solidFill>
              </a:rPr>
              <a:t>30,3%</a:t>
            </a:r>
          </a:p>
        </p:txBody>
      </p:sp>
      <p:pic>
        <p:nvPicPr>
          <p:cNvPr id="60" name="Gráfico 59" descr="Mulher estrutura de tópicos">
            <a:extLst>
              <a:ext uri="{FF2B5EF4-FFF2-40B4-BE49-F238E27FC236}">
                <a16:creationId xmlns:a16="http://schemas.microsoft.com/office/drawing/2014/main" id="{E2A4AF51-D6A4-BA6F-B4F1-9C20F5BA3C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88034" y="1412416"/>
            <a:ext cx="360000" cy="360000"/>
          </a:xfrm>
          <a:prstGeom prst="rect">
            <a:avLst/>
          </a:prstGeom>
        </p:spPr>
      </p:pic>
      <p:pic>
        <p:nvPicPr>
          <p:cNvPr id="61" name="Gráfico 60" descr="Homem estrutura de tópicos">
            <a:extLst>
              <a:ext uri="{FF2B5EF4-FFF2-40B4-BE49-F238E27FC236}">
                <a16:creationId xmlns:a16="http://schemas.microsoft.com/office/drawing/2014/main" id="{CEEFB4F0-9BBF-DCE7-E7E1-2AE3A361A9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37192" y="1412416"/>
            <a:ext cx="360000" cy="360000"/>
          </a:xfrm>
          <a:prstGeom prst="rect">
            <a:avLst/>
          </a:prstGeom>
        </p:spPr>
      </p:pic>
      <p:sp>
        <p:nvSpPr>
          <p:cNvPr id="62" name="CaixaDeTexto 61">
            <a:extLst>
              <a:ext uri="{FF2B5EF4-FFF2-40B4-BE49-F238E27FC236}">
                <a16:creationId xmlns:a16="http://schemas.microsoft.com/office/drawing/2014/main" id="{40A2AD52-7F61-658B-1FCF-1A743D982782}"/>
              </a:ext>
            </a:extLst>
          </p:cNvPr>
          <p:cNvSpPr txBox="1"/>
          <p:nvPr/>
        </p:nvSpPr>
        <p:spPr>
          <a:xfrm>
            <a:off x="8680979" y="1807001"/>
            <a:ext cx="691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2E75B6"/>
                </a:solidFill>
              </a:rPr>
              <a:t>69,0%</a:t>
            </a:r>
          </a:p>
        </p:txBody>
      </p:sp>
      <p:sp>
        <p:nvSpPr>
          <p:cNvPr id="63" name="Retângulo: Cantos Arredondados 62">
            <a:extLst>
              <a:ext uri="{FF2B5EF4-FFF2-40B4-BE49-F238E27FC236}">
                <a16:creationId xmlns:a16="http://schemas.microsoft.com/office/drawing/2014/main" id="{635DA7BA-3786-0569-7428-D89437461903}"/>
              </a:ext>
            </a:extLst>
          </p:cNvPr>
          <p:cNvSpPr/>
          <p:nvPr/>
        </p:nvSpPr>
        <p:spPr>
          <a:xfrm>
            <a:off x="8745099" y="1808883"/>
            <a:ext cx="1083085" cy="243692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F2BE35A1-941D-E8B2-5A2E-70353FBAB837}"/>
              </a:ext>
            </a:extLst>
          </p:cNvPr>
          <p:cNvSpPr txBox="1"/>
          <p:nvPr/>
        </p:nvSpPr>
        <p:spPr>
          <a:xfrm>
            <a:off x="9217617" y="1807000"/>
            <a:ext cx="691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9DC3E6"/>
                </a:solidFill>
              </a:rPr>
              <a:t>31,0%</a:t>
            </a:r>
          </a:p>
        </p:txBody>
      </p:sp>
      <p:pic>
        <p:nvPicPr>
          <p:cNvPr id="65" name="Gráfico 64" descr="Mulher estrutura de tópicos">
            <a:extLst>
              <a:ext uri="{FF2B5EF4-FFF2-40B4-BE49-F238E27FC236}">
                <a16:creationId xmlns:a16="http://schemas.microsoft.com/office/drawing/2014/main" id="{2BDDF552-DD23-FA88-51AE-82B70C078A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89745" y="1369421"/>
            <a:ext cx="360000" cy="360000"/>
          </a:xfrm>
          <a:prstGeom prst="rect">
            <a:avLst/>
          </a:prstGeom>
        </p:spPr>
      </p:pic>
      <p:pic>
        <p:nvPicPr>
          <p:cNvPr id="66" name="Gráfico 65" descr="Homem estrutura de tópicos">
            <a:extLst>
              <a:ext uri="{FF2B5EF4-FFF2-40B4-BE49-F238E27FC236}">
                <a16:creationId xmlns:a16="http://schemas.microsoft.com/office/drawing/2014/main" id="{9DAD8A68-65A8-5445-C27E-F0F801EB45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38903" y="1369421"/>
            <a:ext cx="360000" cy="360000"/>
          </a:xfrm>
          <a:prstGeom prst="rect">
            <a:avLst/>
          </a:prstGeom>
        </p:spPr>
      </p:pic>
      <p:sp>
        <p:nvSpPr>
          <p:cNvPr id="67" name="CaixaDeTexto 66">
            <a:extLst>
              <a:ext uri="{FF2B5EF4-FFF2-40B4-BE49-F238E27FC236}">
                <a16:creationId xmlns:a16="http://schemas.microsoft.com/office/drawing/2014/main" id="{2DD50B97-D4AE-6210-7863-7CAE499CB561}"/>
              </a:ext>
            </a:extLst>
          </p:cNvPr>
          <p:cNvSpPr txBox="1"/>
          <p:nvPr/>
        </p:nvSpPr>
        <p:spPr>
          <a:xfrm>
            <a:off x="9882690" y="1764006"/>
            <a:ext cx="691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2E75B6"/>
                </a:solidFill>
              </a:rPr>
              <a:t>68,7%</a:t>
            </a:r>
          </a:p>
        </p:txBody>
      </p:sp>
      <p:sp>
        <p:nvSpPr>
          <p:cNvPr id="68" name="Retângulo: Cantos Arredondados 67">
            <a:extLst>
              <a:ext uri="{FF2B5EF4-FFF2-40B4-BE49-F238E27FC236}">
                <a16:creationId xmlns:a16="http://schemas.microsoft.com/office/drawing/2014/main" id="{85C8A094-3097-F229-CBFF-AFFFBD3A8355}"/>
              </a:ext>
            </a:extLst>
          </p:cNvPr>
          <p:cNvSpPr/>
          <p:nvPr/>
        </p:nvSpPr>
        <p:spPr>
          <a:xfrm>
            <a:off x="9946810" y="1765888"/>
            <a:ext cx="1083085" cy="243692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76464D26-7B87-492F-59BE-1231FC9AC81B}"/>
              </a:ext>
            </a:extLst>
          </p:cNvPr>
          <p:cNvSpPr txBox="1"/>
          <p:nvPr/>
        </p:nvSpPr>
        <p:spPr>
          <a:xfrm>
            <a:off x="10419328" y="1764005"/>
            <a:ext cx="691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9DC3E6"/>
                </a:solidFill>
              </a:rPr>
              <a:t>31,3%</a:t>
            </a:r>
          </a:p>
        </p:txBody>
      </p:sp>
    </p:spTree>
    <p:extLst>
      <p:ext uri="{BB962C8B-B14F-4D97-AF65-F5344CB8AC3E}">
        <p14:creationId xmlns:p14="http://schemas.microsoft.com/office/powerpoint/2010/main" val="269156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5D592-96C3-8337-D485-CD83FE1D1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tângulo 43">
            <a:extLst>
              <a:ext uri="{FF2B5EF4-FFF2-40B4-BE49-F238E27FC236}">
                <a16:creationId xmlns:a16="http://schemas.microsoft.com/office/drawing/2014/main" id="{D884D18E-C08F-663E-2368-5C716570F7BF}"/>
              </a:ext>
            </a:extLst>
          </p:cNvPr>
          <p:cNvSpPr/>
          <p:nvPr/>
        </p:nvSpPr>
        <p:spPr>
          <a:xfrm>
            <a:off x="2567408" y="919682"/>
            <a:ext cx="9319792" cy="26091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3EB9CB4-370C-CEA7-F8EF-4F1F240075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595844"/>
              </p:ext>
            </p:extLst>
          </p:nvPr>
        </p:nvGraphicFramePr>
        <p:xfrm>
          <a:off x="2578742" y="1025525"/>
          <a:ext cx="9308458" cy="2319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2056EC86-3BF5-257C-4A77-DCFFEA59EC76}"/>
              </a:ext>
            </a:extLst>
          </p:cNvPr>
          <p:cNvSpPr txBox="1"/>
          <p:nvPr/>
        </p:nvSpPr>
        <p:spPr>
          <a:xfrm>
            <a:off x="2647797" y="199044"/>
            <a:ext cx="9002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>
                <a:solidFill>
                  <a:srgbClr val="25B5C3"/>
                </a:solidFill>
              </a:rPr>
              <a:t>Participação das mulheres na indústria</a:t>
            </a:r>
          </a:p>
        </p:txBody>
      </p:sp>
      <p:sp>
        <p:nvSpPr>
          <p:cNvPr id="46" name="Retângulo: Cantos Arredondados 45">
            <a:extLst>
              <a:ext uri="{FF2B5EF4-FFF2-40B4-BE49-F238E27FC236}">
                <a16:creationId xmlns:a16="http://schemas.microsoft.com/office/drawing/2014/main" id="{F559A51B-69DA-305F-3D67-E0015ED0BFBC}"/>
              </a:ext>
            </a:extLst>
          </p:cNvPr>
          <p:cNvSpPr/>
          <p:nvPr/>
        </p:nvSpPr>
        <p:spPr>
          <a:xfrm>
            <a:off x="2567407" y="726045"/>
            <a:ext cx="6805166" cy="400111"/>
          </a:xfrm>
          <a:prstGeom prst="roundRect">
            <a:avLst/>
          </a:prstGeom>
          <a:solidFill>
            <a:srgbClr val="25B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/>
              <a:t>Participação das mulheres na indústria ao longo do tempo – Minas Gerais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E90E484-D739-974C-56E6-76A0B0B7766D}"/>
              </a:ext>
            </a:extLst>
          </p:cNvPr>
          <p:cNvSpPr txBox="1"/>
          <p:nvPr/>
        </p:nvSpPr>
        <p:spPr>
          <a:xfrm>
            <a:off x="2384809" y="2135533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595 mil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20DD785-91AF-07D2-44EB-AA73711A322E}"/>
              </a:ext>
            </a:extLst>
          </p:cNvPr>
          <p:cNvSpPr txBox="1"/>
          <p:nvPr/>
        </p:nvSpPr>
        <p:spPr>
          <a:xfrm>
            <a:off x="3558935" y="2122742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603 mil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7A1515B-B91E-EB61-7046-00752A7AE6DF}"/>
              </a:ext>
            </a:extLst>
          </p:cNvPr>
          <p:cNvSpPr txBox="1"/>
          <p:nvPr/>
        </p:nvSpPr>
        <p:spPr>
          <a:xfrm>
            <a:off x="4752158" y="2114093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615 mil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23F64C3-F4DC-3925-9ED6-2D28849D83F8}"/>
              </a:ext>
            </a:extLst>
          </p:cNvPr>
          <p:cNvSpPr txBox="1"/>
          <p:nvPr/>
        </p:nvSpPr>
        <p:spPr>
          <a:xfrm>
            <a:off x="5948422" y="2102889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625 mil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290ACDF-E536-A81A-9659-1E2BA59A32AB}"/>
              </a:ext>
            </a:extLst>
          </p:cNvPr>
          <p:cNvSpPr txBox="1"/>
          <p:nvPr/>
        </p:nvSpPr>
        <p:spPr>
          <a:xfrm>
            <a:off x="7169103" y="2061229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664 mil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F0F30E5-1F64-1C73-5431-DF19DDE21026}"/>
              </a:ext>
            </a:extLst>
          </p:cNvPr>
          <p:cNvSpPr txBox="1"/>
          <p:nvPr/>
        </p:nvSpPr>
        <p:spPr>
          <a:xfrm>
            <a:off x="8346632" y="2024786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694 mil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3D158AA-B573-93D6-8EDE-A02CF90D96DA}"/>
              </a:ext>
            </a:extLst>
          </p:cNvPr>
          <p:cNvSpPr txBox="1"/>
          <p:nvPr/>
        </p:nvSpPr>
        <p:spPr>
          <a:xfrm>
            <a:off x="9542207" y="2017239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703 mil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366000E-C8E6-739E-E3EA-BE9C1B43098F}"/>
              </a:ext>
            </a:extLst>
          </p:cNvPr>
          <p:cNvSpPr txBox="1"/>
          <p:nvPr/>
        </p:nvSpPr>
        <p:spPr>
          <a:xfrm>
            <a:off x="2862721" y="2508467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244 mil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2D1775D-EEE6-61F3-CB45-BFF5F4D54F65}"/>
              </a:ext>
            </a:extLst>
          </p:cNvPr>
          <p:cNvSpPr txBox="1"/>
          <p:nvPr/>
        </p:nvSpPr>
        <p:spPr>
          <a:xfrm>
            <a:off x="4057608" y="2515086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243 mil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41E2DE8-7B35-E1B3-9C7F-116AE60AA815}"/>
              </a:ext>
            </a:extLst>
          </p:cNvPr>
          <p:cNvSpPr txBox="1"/>
          <p:nvPr/>
        </p:nvSpPr>
        <p:spPr>
          <a:xfrm>
            <a:off x="5252495" y="2508467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245 mil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5A02524-C93C-691E-4573-6923A311365F}"/>
              </a:ext>
            </a:extLst>
          </p:cNvPr>
          <p:cNvSpPr txBox="1"/>
          <p:nvPr/>
        </p:nvSpPr>
        <p:spPr>
          <a:xfrm>
            <a:off x="6451160" y="2521706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245 mil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799845F-ED68-B013-3EAC-60D784C1150C}"/>
              </a:ext>
            </a:extLst>
          </p:cNvPr>
          <p:cNvSpPr txBox="1"/>
          <p:nvPr/>
        </p:nvSpPr>
        <p:spPr>
          <a:xfrm>
            <a:off x="7657362" y="2481939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274 mil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2FD9C5F-77B5-E7FB-A3CE-EEDB3083B886}"/>
              </a:ext>
            </a:extLst>
          </p:cNvPr>
          <p:cNvSpPr txBox="1"/>
          <p:nvPr/>
        </p:nvSpPr>
        <p:spPr>
          <a:xfrm>
            <a:off x="8838716" y="2452198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303 mil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9A1AD3E-457B-D4A2-7216-610821FA2079}"/>
              </a:ext>
            </a:extLst>
          </p:cNvPr>
          <p:cNvSpPr txBox="1"/>
          <p:nvPr/>
        </p:nvSpPr>
        <p:spPr>
          <a:xfrm>
            <a:off x="10041085" y="2432053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314 mil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E4A129F2-5EAF-BF8E-7C21-9A97EA8A5DDA}"/>
              </a:ext>
            </a:extLst>
          </p:cNvPr>
          <p:cNvSpPr/>
          <p:nvPr/>
        </p:nvSpPr>
        <p:spPr>
          <a:xfrm>
            <a:off x="2548645" y="4395025"/>
            <a:ext cx="3213008" cy="191509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Apesar da redução nos vínculos formais no primeiro ano da pandemia, </a:t>
            </a:r>
            <a:r>
              <a:rPr lang="pt-BR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a partir de 2021 houve uma retomada no crescimento, com destaque para o aumento da participação feminina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609C8439-C4B8-7FB2-5793-D71E858C761E}"/>
              </a:ext>
            </a:extLst>
          </p:cNvPr>
          <p:cNvSpPr/>
          <p:nvPr/>
        </p:nvSpPr>
        <p:spPr>
          <a:xfrm>
            <a:off x="6753338" y="4408225"/>
            <a:ext cx="5133862" cy="191509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2023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 desigualdade de gênero na indústria de Minas Gerais atingiu seu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menor nível em três anos.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número de homens com vínculo formal foi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124,1% maior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que o de mulheres, contra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154,6% em 2020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uma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redução de 30,5 pontos percentuais.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Ainda que tenha ocorrido avanço, a disparidade no setor continua mais elevada no estado do que a observada no Brasil. </a:t>
            </a:r>
          </a:p>
        </p:txBody>
      </p:sp>
      <p:sp>
        <p:nvSpPr>
          <p:cNvPr id="28" name="Seta: para a Direita 27">
            <a:extLst>
              <a:ext uri="{FF2B5EF4-FFF2-40B4-BE49-F238E27FC236}">
                <a16:creationId xmlns:a16="http://schemas.microsoft.com/office/drawing/2014/main" id="{913F6A9A-20FD-2B18-114E-BBEEC3ED8CCE}"/>
              </a:ext>
            </a:extLst>
          </p:cNvPr>
          <p:cNvSpPr/>
          <p:nvPr/>
        </p:nvSpPr>
        <p:spPr>
          <a:xfrm>
            <a:off x="5905474" y="5172860"/>
            <a:ext cx="703385" cy="351693"/>
          </a:xfrm>
          <a:prstGeom prst="rightArrow">
            <a:avLst/>
          </a:prstGeom>
          <a:solidFill>
            <a:srgbClr val="25B5C3"/>
          </a:solidFill>
          <a:ln>
            <a:solidFill>
              <a:srgbClr val="25B5C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E397E18A-752C-50B0-8921-A6B070BB39A5}"/>
              </a:ext>
            </a:extLst>
          </p:cNvPr>
          <p:cNvSpPr txBox="1"/>
          <p:nvPr/>
        </p:nvSpPr>
        <p:spPr>
          <a:xfrm>
            <a:off x="1177318" y="6600043"/>
            <a:ext cx="54996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Fontes: </a:t>
            </a:r>
            <a:r>
              <a:rPr lang="pt-BR" sz="1000">
                <a:solidFill>
                  <a:prstClr val="black"/>
                </a:solidFill>
                <a:latin typeface="Calibri" panose="020F0502020204030204"/>
              </a:rPr>
              <a:t>RAIS. </a:t>
            </a:r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Elaboração: Gerência de Economia e Finanças Empresariais.</a:t>
            </a:r>
            <a:endParaRPr lang="pt-BR" sz="1000"/>
          </a:p>
        </p:txBody>
      </p:sp>
      <p:pic>
        <p:nvPicPr>
          <p:cNvPr id="2" name="Gráfico 1" descr="Mulher estrutura de tópicos">
            <a:extLst>
              <a:ext uri="{FF2B5EF4-FFF2-40B4-BE49-F238E27FC236}">
                <a16:creationId xmlns:a16="http://schemas.microsoft.com/office/drawing/2014/main" id="{8D553403-34C7-78E8-5FE5-B028277A55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42364" y="1416792"/>
            <a:ext cx="360000" cy="360000"/>
          </a:xfrm>
          <a:prstGeom prst="rect">
            <a:avLst/>
          </a:prstGeom>
        </p:spPr>
      </p:pic>
      <p:pic>
        <p:nvPicPr>
          <p:cNvPr id="3" name="Gráfico 2" descr="Homem estrutura de tópicos">
            <a:extLst>
              <a:ext uri="{FF2B5EF4-FFF2-40B4-BE49-F238E27FC236}">
                <a16:creationId xmlns:a16="http://schemas.microsoft.com/office/drawing/2014/main" id="{6E14EB79-37F6-963B-87D3-225F6B8766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91522" y="1416792"/>
            <a:ext cx="360000" cy="360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F080154-67E4-65D1-A56E-46078515A8EC}"/>
              </a:ext>
            </a:extLst>
          </p:cNvPr>
          <p:cNvSpPr txBox="1"/>
          <p:nvPr/>
        </p:nvSpPr>
        <p:spPr>
          <a:xfrm>
            <a:off x="2735309" y="1811377"/>
            <a:ext cx="691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2E75B6"/>
                </a:solidFill>
              </a:rPr>
              <a:t>70,9%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1A9F721A-8709-3265-86DA-7881C51FF430}"/>
              </a:ext>
            </a:extLst>
          </p:cNvPr>
          <p:cNvSpPr/>
          <p:nvPr/>
        </p:nvSpPr>
        <p:spPr>
          <a:xfrm>
            <a:off x="2799429" y="1813259"/>
            <a:ext cx="1083085" cy="243692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E1E6F3F-DDD2-5E0C-9A23-8755C0A944A1}"/>
              </a:ext>
            </a:extLst>
          </p:cNvPr>
          <p:cNvSpPr txBox="1"/>
          <p:nvPr/>
        </p:nvSpPr>
        <p:spPr>
          <a:xfrm>
            <a:off x="3271947" y="1811376"/>
            <a:ext cx="691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9DC3E6"/>
                </a:solidFill>
              </a:rPr>
              <a:t>29,1%</a:t>
            </a:r>
          </a:p>
        </p:txBody>
      </p:sp>
      <p:pic>
        <p:nvPicPr>
          <p:cNvPr id="33" name="Gráfico 32" descr="Mulher estrutura de tópicos">
            <a:extLst>
              <a:ext uri="{FF2B5EF4-FFF2-40B4-BE49-F238E27FC236}">
                <a16:creationId xmlns:a16="http://schemas.microsoft.com/office/drawing/2014/main" id="{8FEB3200-E92A-56E9-5D54-2376C41774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6859" y="1405869"/>
            <a:ext cx="360000" cy="360000"/>
          </a:xfrm>
          <a:prstGeom prst="rect">
            <a:avLst/>
          </a:prstGeom>
        </p:spPr>
      </p:pic>
      <p:pic>
        <p:nvPicPr>
          <p:cNvPr id="34" name="Gráfico 33" descr="Homem estrutura de tópicos">
            <a:extLst>
              <a:ext uri="{FF2B5EF4-FFF2-40B4-BE49-F238E27FC236}">
                <a16:creationId xmlns:a16="http://schemas.microsoft.com/office/drawing/2014/main" id="{0A5A3D55-0D18-4850-8A03-4833744B39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06017" y="1405869"/>
            <a:ext cx="360000" cy="360000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730A2228-D44E-8FA2-F59F-083C5D7C5E95}"/>
              </a:ext>
            </a:extLst>
          </p:cNvPr>
          <p:cNvSpPr txBox="1"/>
          <p:nvPr/>
        </p:nvSpPr>
        <p:spPr>
          <a:xfrm>
            <a:off x="3949804" y="1800454"/>
            <a:ext cx="691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2E75B6"/>
                </a:solidFill>
              </a:rPr>
              <a:t>71,3%</a:t>
            </a: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D8D82A21-9CAD-953E-CC5E-A0311040CC4E}"/>
              </a:ext>
            </a:extLst>
          </p:cNvPr>
          <p:cNvSpPr/>
          <p:nvPr/>
        </p:nvSpPr>
        <p:spPr>
          <a:xfrm>
            <a:off x="4018267" y="1800243"/>
            <a:ext cx="1083085" cy="243692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6C356DF5-C0F4-2338-9C27-B6C22763A1E3}"/>
              </a:ext>
            </a:extLst>
          </p:cNvPr>
          <p:cNvSpPr txBox="1"/>
          <p:nvPr/>
        </p:nvSpPr>
        <p:spPr>
          <a:xfrm>
            <a:off x="4486442" y="1800453"/>
            <a:ext cx="691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9DC3E6"/>
                </a:solidFill>
              </a:rPr>
              <a:t>28,7%</a:t>
            </a:r>
          </a:p>
        </p:txBody>
      </p:sp>
      <p:pic>
        <p:nvPicPr>
          <p:cNvPr id="38" name="Gráfico 37" descr="Mulher estrutura de tópicos">
            <a:extLst>
              <a:ext uri="{FF2B5EF4-FFF2-40B4-BE49-F238E27FC236}">
                <a16:creationId xmlns:a16="http://schemas.microsoft.com/office/drawing/2014/main" id="{3BD4D0C6-BCCE-D0C4-850F-FF5E6D5370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474" y="1387258"/>
            <a:ext cx="360000" cy="360000"/>
          </a:xfrm>
          <a:prstGeom prst="rect">
            <a:avLst/>
          </a:prstGeom>
        </p:spPr>
      </p:pic>
      <p:pic>
        <p:nvPicPr>
          <p:cNvPr id="39" name="Gráfico 38" descr="Homem estrutura de tópicos">
            <a:extLst>
              <a:ext uri="{FF2B5EF4-FFF2-40B4-BE49-F238E27FC236}">
                <a16:creationId xmlns:a16="http://schemas.microsoft.com/office/drawing/2014/main" id="{2F396C01-16C7-4037-47E4-9B6D4AA404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54632" y="1387258"/>
            <a:ext cx="360000" cy="360000"/>
          </a:xfrm>
          <a:prstGeom prst="rect">
            <a:avLst/>
          </a:prstGeom>
        </p:spPr>
      </p:pic>
      <p:sp>
        <p:nvSpPr>
          <p:cNvPr id="40" name="CaixaDeTexto 39">
            <a:extLst>
              <a:ext uri="{FF2B5EF4-FFF2-40B4-BE49-F238E27FC236}">
                <a16:creationId xmlns:a16="http://schemas.microsoft.com/office/drawing/2014/main" id="{7A9B18CE-15AD-B4B0-5C97-B668DA55AC47}"/>
              </a:ext>
            </a:extLst>
          </p:cNvPr>
          <p:cNvSpPr txBox="1"/>
          <p:nvPr/>
        </p:nvSpPr>
        <p:spPr>
          <a:xfrm>
            <a:off x="5196009" y="1781841"/>
            <a:ext cx="691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2E75B6"/>
                </a:solidFill>
              </a:rPr>
              <a:t>71,5%</a:t>
            </a:r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5B4B6B39-E73E-9480-FF5C-7B54B1D293E4}"/>
              </a:ext>
            </a:extLst>
          </p:cNvPr>
          <p:cNvSpPr/>
          <p:nvPr/>
        </p:nvSpPr>
        <p:spPr>
          <a:xfrm>
            <a:off x="5261507" y="1777313"/>
            <a:ext cx="1083085" cy="243692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0D1FC282-85EF-BBD3-EAD9-B6767B6594DB}"/>
              </a:ext>
            </a:extLst>
          </p:cNvPr>
          <p:cNvSpPr txBox="1"/>
          <p:nvPr/>
        </p:nvSpPr>
        <p:spPr>
          <a:xfrm>
            <a:off x="5735057" y="1781842"/>
            <a:ext cx="691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9DC3E6"/>
                </a:solidFill>
              </a:rPr>
              <a:t>28,5%</a:t>
            </a:r>
          </a:p>
        </p:txBody>
      </p:sp>
      <p:pic>
        <p:nvPicPr>
          <p:cNvPr id="43" name="Gráfico 42" descr="Mulher estrutura de tópicos">
            <a:extLst>
              <a:ext uri="{FF2B5EF4-FFF2-40B4-BE49-F238E27FC236}">
                <a16:creationId xmlns:a16="http://schemas.microsoft.com/office/drawing/2014/main" id="{E68FEDD0-6CC1-487B-7847-C6FE6E398D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41638" y="1375787"/>
            <a:ext cx="360000" cy="360000"/>
          </a:xfrm>
          <a:prstGeom prst="rect">
            <a:avLst/>
          </a:prstGeom>
        </p:spPr>
      </p:pic>
      <p:pic>
        <p:nvPicPr>
          <p:cNvPr id="45" name="Gráfico 44" descr="Homem estrutura de tópicos">
            <a:extLst>
              <a:ext uri="{FF2B5EF4-FFF2-40B4-BE49-F238E27FC236}">
                <a16:creationId xmlns:a16="http://schemas.microsoft.com/office/drawing/2014/main" id="{3EA7A680-3C4A-1232-1C2C-C5350099F4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90796" y="1375787"/>
            <a:ext cx="360000" cy="360000"/>
          </a:xfrm>
          <a:prstGeom prst="rect">
            <a:avLst/>
          </a:prstGeom>
        </p:spPr>
      </p:pic>
      <p:sp>
        <p:nvSpPr>
          <p:cNvPr id="47" name="CaixaDeTexto 46">
            <a:extLst>
              <a:ext uri="{FF2B5EF4-FFF2-40B4-BE49-F238E27FC236}">
                <a16:creationId xmlns:a16="http://schemas.microsoft.com/office/drawing/2014/main" id="{03DB7804-FBBD-6206-B333-C99C2417C79B}"/>
              </a:ext>
            </a:extLst>
          </p:cNvPr>
          <p:cNvSpPr txBox="1"/>
          <p:nvPr/>
        </p:nvSpPr>
        <p:spPr>
          <a:xfrm>
            <a:off x="6334583" y="1770372"/>
            <a:ext cx="691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2E75B6"/>
                </a:solidFill>
              </a:rPr>
              <a:t>71,8%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F20A919B-815A-A86C-9611-852B1DCA646C}"/>
              </a:ext>
            </a:extLst>
          </p:cNvPr>
          <p:cNvSpPr/>
          <p:nvPr/>
        </p:nvSpPr>
        <p:spPr>
          <a:xfrm>
            <a:off x="6409744" y="1766576"/>
            <a:ext cx="1083085" cy="243692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ED71513B-5EE5-2149-8CA7-09B88B73259C}"/>
              </a:ext>
            </a:extLst>
          </p:cNvPr>
          <p:cNvSpPr txBox="1"/>
          <p:nvPr/>
        </p:nvSpPr>
        <p:spPr>
          <a:xfrm>
            <a:off x="6871221" y="1770371"/>
            <a:ext cx="691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9DC3E6"/>
                </a:solidFill>
              </a:rPr>
              <a:t>28,2%</a:t>
            </a:r>
          </a:p>
        </p:txBody>
      </p:sp>
      <p:pic>
        <p:nvPicPr>
          <p:cNvPr id="50" name="Gráfico 49" descr="Mulher estrutura de tópicos">
            <a:extLst>
              <a:ext uri="{FF2B5EF4-FFF2-40B4-BE49-F238E27FC236}">
                <a16:creationId xmlns:a16="http://schemas.microsoft.com/office/drawing/2014/main" id="{4005574A-8FBD-E4CB-3410-785CD5ECE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34125" y="1380328"/>
            <a:ext cx="360000" cy="360000"/>
          </a:xfrm>
          <a:prstGeom prst="rect">
            <a:avLst/>
          </a:prstGeom>
        </p:spPr>
      </p:pic>
      <p:pic>
        <p:nvPicPr>
          <p:cNvPr id="51" name="Gráfico 50" descr="Homem estrutura de tópicos">
            <a:extLst>
              <a:ext uri="{FF2B5EF4-FFF2-40B4-BE49-F238E27FC236}">
                <a16:creationId xmlns:a16="http://schemas.microsoft.com/office/drawing/2014/main" id="{8DECEE87-6A9E-3C46-5CF0-FC3B1161BC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83283" y="1380328"/>
            <a:ext cx="360000" cy="360000"/>
          </a:xfrm>
          <a:prstGeom prst="rect">
            <a:avLst/>
          </a:prstGeom>
        </p:spPr>
      </p:pic>
      <p:sp>
        <p:nvSpPr>
          <p:cNvPr id="52" name="CaixaDeTexto 51">
            <a:extLst>
              <a:ext uri="{FF2B5EF4-FFF2-40B4-BE49-F238E27FC236}">
                <a16:creationId xmlns:a16="http://schemas.microsoft.com/office/drawing/2014/main" id="{6E7C7F12-C8F0-CCD7-9D95-27C1D974A74F}"/>
              </a:ext>
            </a:extLst>
          </p:cNvPr>
          <p:cNvSpPr txBox="1"/>
          <p:nvPr/>
        </p:nvSpPr>
        <p:spPr>
          <a:xfrm>
            <a:off x="7527070" y="1774913"/>
            <a:ext cx="691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2E75B6"/>
                </a:solidFill>
              </a:rPr>
              <a:t>70,8%</a:t>
            </a:r>
          </a:p>
        </p:txBody>
      </p:sp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3EB2C087-AA29-9758-CC1C-BE9C351B4F54}"/>
              </a:ext>
            </a:extLst>
          </p:cNvPr>
          <p:cNvSpPr/>
          <p:nvPr/>
        </p:nvSpPr>
        <p:spPr>
          <a:xfrm>
            <a:off x="7591190" y="1776795"/>
            <a:ext cx="1083085" cy="243692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8EE7F3E6-4C0F-96D4-F51E-723B1093A752}"/>
              </a:ext>
            </a:extLst>
          </p:cNvPr>
          <p:cNvSpPr txBox="1"/>
          <p:nvPr/>
        </p:nvSpPr>
        <p:spPr>
          <a:xfrm>
            <a:off x="8063708" y="1774912"/>
            <a:ext cx="691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9DC3E6"/>
                </a:solidFill>
              </a:rPr>
              <a:t>29,2%</a:t>
            </a:r>
          </a:p>
        </p:txBody>
      </p:sp>
      <p:pic>
        <p:nvPicPr>
          <p:cNvPr id="60" name="Gráfico 59" descr="Mulher estrutura de tópicos">
            <a:extLst>
              <a:ext uri="{FF2B5EF4-FFF2-40B4-BE49-F238E27FC236}">
                <a16:creationId xmlns:a16="http://schemas.microsoft.com/office/drawing/2014/main" id="{E7A5D5B7-7569-2A4C-D49B-6FD98490A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27109" y="1349390"/>
            <a:ext cx="360000" cy="360000"/>
          </a:xfrm>
          <a:prstGeom prst="rect">
            <a:avLst/>
          </a:prstGeom>
        </p:spPr>
      </p:pic>
      <p:pic>
        <p:nvPicPr>
          <p:cNvPr id="61" name="Gráfico 60" descr="Homem estrutura de tópicos">
            <a:extLst>
              <a:ext uri="{FF2B5EF4-FFF2-40B4-BE49-F238E27FC236}">
                <a16:creationId xmlns:a16="http://schemas.microsoft.com/office/drawing/2014/main" id="{4347774F-A516-458E-4EF2-2FEC609C41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76267" y="1349390"/>
            <a:ext cx="360000" cy="360000"/>
          </a:xfrm>
          <a:prstGeom prst="rect">
            <a:avLst/>
          </a:prstGeom>
        </p:spPr>
      </p:pic>
      <p:sp>
        <p:nvSpPr>
          <p:cNvPr id="62" name="CaixaDeTexto 61">
            <a:extLst>
              <a:ext uri="{FF2B5EF4-FFF2-40B4-BE49-F238E27FC236}">
                <a16:creationId xmlns:a16="http://schemas.microsoft.com/office/drawing/2014/main" id="{89CB489C-BED9-4B5C-6CD5-0815EECB918B}"/>
              </a:ext>
            </a:extLst>
          </p:cNvPr>
          <p:cNvSpPr txBox="1"/>
          <p:nvPr/>
        </p:nvSpPr>
        <p:spPr>
          <a:xfrm>
            <a:off x="8720054" y="1743975"/>
            <a:ext cx="691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2E75B6"/>
                </a:solidFill>
              </a:rPr>
              <a:t>69,6%</a:t>
            </a:r>
          </a:p>
        </p:txBody>
      </p:sp>
      <p:sp>
        <p:nvSpPr>
          <p:cNvPr id="63" name="Retângulo: Cantos Arredondados 62">
            <a:extLst>
              <a:ext uri="{FF2B5EF4-FFF2-40B4-BE49-F238E27FC236}">
                <a16:creationId xmlns:a16="http://schemas.microsoft.com/office/drawing/2014/main" id="{E96F78CC-8BDC-2980-6897-5F05EB011B06}"/>
              </a:ext>
            </a:extLst>
          </p:cNvPr>
          <p:cNvSpPr/>
          <p:nvPr/>
        </p:nvSpPr>
        <p:spPr>
          <a:xfrm>
            <a:off x="8768544" y="1745857"/>
            <a:ext cx="1083085" cy="243692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8E2BB85F-1D39-56EA-B359-E3142EC88001}"/>
              </a:ext>
            </a:extLst>
          </p:cNvPr>
          <p:cNvSpPr txBox="1"/>
          <p:nvPr/>
        </p:nvSpPr>
        <p:spPr>
          <a:xfrm>
            <a:off x="9256692" y="1743974"/>
            <a:ext cx="691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9DC3E6"/>
                </a:solidFill>
              </a:rPr>
              <a:t>30,4%</a:t>
            </a:r>
          </a:p>
        </p:txBody>
      </p:sp>
      <p:pic>
        <p:nvPicPr>
          <p:cNvPr id="65" name="Gráfico 64" descr="Mulher estrutura de tópicos">
            <a:extLst>
              <a:ext uri="{FF2B5EF4-FFF2-40B4-BE49-F238E27FC236}">
                <a16:creationId xmlns:a16="http://schemas.microsoft.com/office/drawing/2014/main" id="{252CE567-D682-9431-9C2C-D4610974E5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83694" y="1286731"/>
            <a:ext cx="360000" cy="360000"/>
          </a:xfrm>
          <a:prstGeom prst="rect">
            <a:avLst/>
          </a:prstGeom>
        </p:spPr>
      </p:pic>
      <p:pic>
        <p:nvPicPr>
          <p:cNvPr id="66" name="Gráfico 65" descr="Homem estrutura de tópicos">
            <a:extLst>
              <a:ext uri="{FF2B5EF4-FFF2-40B4-BE49-F238E27FC236}">
                <a16:creationId xmlns:a16="http://schemas.microsoft.com/office/drawing/2014/main" id="{36CF2537-88AF-A0BA-1B79-3551D41299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32852" y="1286731"/>
            <a:ext cx="360000" cy="360000"/>
          </a:xfrm>
          <a:prstGeom prst="rect">
            <a:avLst/>
          </a:prstGeom>
        </p:spPr>
      </p:pic>
      <p:sp>
        <p:nvSpPr>
          <p:cNvPr id="67" name="CaixaDeTexto 66">
            <a:extLst>
              <a:ext uri="{FF2B5EF4-FFF2-40B4-BE49-F238E27FC236}">
                <a16:creationId xmlns:a16="http://schemas.microsoft.com/office/drawing/2014/main" id="{647D189A-0DA6-D1A8-775B-4D16EE3460B5}"/>
              </a:ext>
            </a:extLst>
          </p:cNvPr>
          <p:cNvSpPr txBox="1"/>
          <p:nvPr/>
        </p:nvSpPr>
        <p:spPr>
          <a:xfrm>
            <a:off x="9886471" y="1681316"/>
            <a:ext cx="691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2E75B6"/>
                </a:solidFill>
              </a:rPr>
              <a:t>69,1%</a:t>
            </a:r>
          </a:p>
        </p:txBody>
      </p:sp>
      <p:sp>
        <p:nvSpPr>
          <p:cNvPr id="68" name="Retângulo: Cantos Arredondados 67">
            <a:extLst>
              <a:ext uri="{FF2B5EF4-FFF2-40B4-BE49-F238E27FC236}">
                <a16:creationId xmlns:a16="http://schemas.microsoft.com/office/drawing/2014/main" id="{F9B7C420-B435-3B33-8FBC-6B9E95118FB3}"/>
              </a:ext>
            </a:extLst>
          </p:cNvPr>
          <p:cNvSpPr/>
          <p:nvPr/>
        </p:nvSpPr>
        <p:spPr>
          <a:xfrm>
            <a:off x="9940759" y="1683198"/>
            <a:ext cx="1083085" cy="243692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D0563FB9-AF78-3B2E-F371-3BC4AC707C8A}"/>
              </a:ext>
            </a:extLst>
          </p:cNvPr>
          <p:cNvSpPr txBox="1"/>
          <p:nvPr/>
        </p:nvSpPr>
        <p:spPr>
          <a:xfrm>
            <a:off x="10413277" y="1681315"/>
            <a:ext cx="691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9DC3E6"/>
                </a:solidFill>
              </a:rPr>
              <a:t>30,9%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472B20A6-DE0A-9AF5-611C-DAA6354A1136}"/>
              </a:ext>
            </a:extLst>
          </p:cNvPr>
          <p:cNvSpPr/>
          <p:nvPr/>
        </p:nvSpPr>
        <p:spPr>
          <a:xfrm>
            <a:off x="2567407" y="3657439"/>
            <a:ext cx="9319792" cy="622207"/>
          </a:xfrm>
          <a:prstGeom prst="roundRect">
            <a:avLst/>
          </a:prstGeom>
          <a:solidFill>
            <a:srgbClr val="25B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Em Minas Gerais, observa-se um movimento semelhante ao nacional com relação à participação das mulheres na indústria. 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17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63D1C-6E15-755D-0DE0-6A0C13721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DD776B8-573E-DDE4-4A7D-C89B6AB67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9556" y="6225091"/>
            <a:ext cx="1533739" cy="447737"/>
          </a:xfrm>
          <a:prstGeom prst="rect">
            <a:avLst/>
          </a:prstGeom>
        </p:spPr>
      </p:pic>
      <p:sp>
        <p:nvSpPr>
          <p:cNvPr id="34" name="Retângulo 33">
            <a:extLst>
              <a:ext uri="{FF2B5EF4-FFF2-40B4-BE49-F238E27FC236}">
                <a16:creationId xmlns:a16="http://schemas.microsoft.com/office/drawing/2014/main" id="{6030866C-6B1B-EEFD-33B6-B0F829881ED4}"/>
              </a:ext>
            </a:extLst>
          </p:cNvPr>
          <p:cNvSpPr/>
          <p:nvPr/>
        </p:nvSpPr>
        <p:spPr>
          <a:xfrm>
            <a:off x="5332507" y="4155580"/>
            <a:ext cx="2903228" cy="20040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430E24E0-15C3-2C0D-E1F0-FE20B17A252C}"/>
              </a:ext>
            </a:extLst>
          </p:cNvPr>
          <p:cNvSpPr/>
          <p:nvPr/>
        </p:nvSpPr>
        <p:spPr>
          <a:xfrm>
            <a:off x="2175981" y="4204455"/>
            <a:ext cx="2903228" cy="20040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AF1D0C73-324D-4293-369A-AEE9A47F21EB}"/>
              </a:ext>
            </a:extLst>
          </p:cNvPr>
          <p:cNvSpPr/>
          <p:nvPr/>
        </p:nvSpPr>
        <p:spPr>
          <a:xfrm>
            <a:off x="5339456" y="1795204"/>
            <a:ext cx="2903228" cy="20040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08DE9139-A4EC-EAA0-11FA-323F98498A9B}"/>
              </a:ext>
            </a:extLst>
          </p:cNvPr>
          <p:cNvSpPr/>
          <p:nvPr/>
        </p:nvSpPr>
        <p:spPr>
          <a:xfrm>
            <a:off x="2182930" y="1795205"/>
            <a:ext cx="2903228" cy="20040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1988376-6A0E-A74C-FC51-BE1F39AA1860}"/>
              </a:ext>
            </a:extLst>
          </p:cNvPr>
          <p:cNvSpPr txBox="1"/>
          <p:nvPr/>
        </p:nvSpPr>
        <p:spPr>
          <a:xfrm>
            <a:off x="2647797" y="199044"/>
            <a:ext cx="900268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000" b="1" dirty="0">
                <a:solidFill>
                  <a:srgbClr val="25B5C3"/>
                </a:solidFill>
              </a:rPr>
              <a:t>Participação das mulheres na indústria 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4E225B6-EE0F-70AB-7F75-0EAFE2F4683A}"/>
              </a:ext>
            </a:extLst>
          </p:cNvPr>
          <p:cNvSpPr txBox="1"/>
          <p:nvPr/>
        </p:nvSpPr>
        <p:spPr>
          <a:xfrm>
            <a:off x="1177318" y="6600043"/>
            <a:ext cx="54996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Fontes: </a:t>
            </a:r>
            <a:r>
              <a:rPr lang="pt-BR" sz="1000">
                <a:solidFill>
                  <a:prstClr val="black"/>
                </a:solidFill>
                <a:latin typeface="Calibri" panose="020F0502020204030204"/>
              </a:rPr>
              <a:t>RAIS. </a:t>
            </a:r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Elaboração: Gerência de Economia e Finanças Empresariais.</a:t>
            </a:r>
            <a:endParaRPr lang="pt-BR" sz="10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EADCE6A-C9F7-4115-842E-8416F03A7228}"/>
              </a:ext>
            </a:extLst>
          </p:cNvPr>
          <p:cNvSpPr txBox="1"/>
          <p:nvPr/>
        </p:nvSpPr>
        <p:spPr>
          <a:xfrm>
            <a:off x="2522255" y="682300"/>
            <a:ext cx="9002683" cy="57888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>
                <a:solidFill>
                  <a:schemeClr val="tx1">
                    <a:lumMod val="65000"/>
                    <a:lumOff val="35000"/>
                  </a:schemeClr>
                </a:solidFill>
              </a:rPr>
              <a:t>Os gráficos abaixo apresentam a </a:t>
            </a:r>
            <a:r>
              <a:rPr lang="pt-BR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evolução do número de homens e mulheres </a:t>
            </a:r>
            <a:r>
              <a:rPr lang="pt-BR" sz="1400">
                <a:solidFill>
                  <a:schemeClr val="tx1">
                    <a:lumMod val="65000"/>
                    <a:lumOff val="35000"/>
                  </a:schemeClr>
                </a:solidFill>
              </a:rPr>
              <a:t>empregados em quatro subsetores da </a:t>
            </a:r>
            <a:r>
              <a:rPr lang="pt-BR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indústria brasileira </a:t>
            </a:r>
            <a:r>
              <a:rPr lang="pt-BR" sz="1400">
                <a:solidFill>
                  <a:schemeClr val="tx1">
                    <a:lumMod val="65000"/>
                    <a:lumOff val="35000"/>
                  </a:schemeClr>
                </a:solidFill>
              </a:rPr>
              <a:t>entre </a:t>
            </a:r>
            <a:r>
              <a:rPr lang="pt-BR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2017 e 2023.</a:t>
            </a: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52E7B3F2-2883-35BE-1ABA-475C87B46F21}"/>
              </a:ext>
            </a:extLst>
          </p:cNvPr>
          <p:cNvSpPr/>
          <p:nvPr/>
        </p:nvSpPr>
        <p:spPr>
          <a:xfrm>
            <a:off x="2357781" y="1437393"/>
            <a:ext cx="2553525" cy="445726"/>
          </a:xfrm>
          <a:prstGeom prst="roundRect">
            <a:avLst/>
          </a:prstGeom>
          <a:solidFill>
            <a:srgbClr val="25B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400" b="1">
                <a:ea typeface="Calibri"/>
                <a:cs typeface="Calibri"/>
              </a:rPr>
              <a:t>Trabalhadores da indústria extrativa e construção civil - BR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29376B0D-8103-C93F-2B79-E7B72B9A8223}"/>
              </a:ext>
            </a:extLst>
          </p:cNvPr>
          <p:cNvSpPr/>
          <p:nvPr/>
        </p:nvSpPr>
        <p:spPr>
          <a:xfrm>
            <a:off x="5403713" y="1450562"/>
            <a:ext cx="2766303" cy="445726"/>
          </a:xfrm>
          <a:prstGeom prst="roundRect">
            <a:avLst/>
          </a:prstGeom>
          <a:solidFill>
            <a:srgbClr val="25B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/>
              <a:t>Trabalhadores da fabricação e instalação eletroeletrônica - BR</a:t>
            </a:r>
            <a:endParaRPr lang="pt-BR" b="1"/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47034C39-4DE3-6712-A233-B9265CDDB8A2}"/>
              </a:ext>
            </a:extLst>
          </p:cNvPr>
          <p:cNvSpPr/>
          <p:nvPr/>
        </p:nvSpPr>
        <p:spPr>
          <a:xfrm>
            <a:off x="2436162" y="3916921"/>
            <a:ext cx="2419423" cy="445726"/>
          </a:xfrm>
          <a:prstGeom prst="roundRect">
            <a:avLst/>
          </a:prstGeom>
          <a:solidFill>
            <a:srgbClr val="25B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/>
              <a:t>Trabalhadores nas indústrias têxtil e vestuário - BR</a:t>
            </a: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C12DC087-6E01-A90F-5765-1F3821289A7C}"/>
              </a:ext>
            </a:extLst>
          </p:cNvPr>
          <p:cNvSpPr/>
          <p:nvPr/>
        </p:nvSpPr>
        <p:spPr>
          <a:xfrm>
            <a:off x="5387239" y="3930993"/>
            <a:ext cx="2769672" cy="422305"/>
          </a:xfrm>
          <a:prstGeom prst="roundRect">
            <a:avLst/>
          </a:prstGeom>
          <a:solidFill>
            <a:srgbClr val="25B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/>
              <a:t>Trabalhadores da fabricação de alimentos bebidas e fumo - BR </a:t>
            </a: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FBDE6FBD-6875-3E9E-5F37-15C209EACF2A}"/>
              </a:ext>
            </a:extLst>
          </p:cNvPr>
          <p:cNvSpPr/>
          <p:nvPr/>
        </p:nvSpPr>
        <p:spPr>
          <a:xfrm>
            <a:off x="8386916" y="1313389"/>
            <a:ext cx="3580496" cy="2115611"/>
          </a:xfrm>
          <a:prstGeom prst="roundRect">
            <a:avLst/>
          </a:prstGeom>
          <a:solidFill>
            <a:srgbClr val="25B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/>
              <a:t>A </a:t>
            </a:r>
            <a:r>
              <a:rPr lang="pt-BR" sz="1400" b="1" dirty="0"/>
              <a:t>indústria extrativa e construção civil concentra a maior desigualdade de gênero entre os subsetores analisados</a:t>
            </a:r>
            <a:r>
              <a:rPr lang="pt-BR" sz="1400" dirty="0"/>
              <a:t>. Em 2023, os homens representavam </a:t>
            </a:r>
            <a:r>
              <a:rPr lang="pt-BR" sz="1400" b="1" dirty="0"/>
              <a:t>97,7%</a:t>
            </a:r>
            <a:r>
              <a:rPr lang="pt-BR" sz="1400" dirty="0"/>
              <a:t>, enquanto as mulheres representaram o equivalente a </a:t>
            </a:r>
            <a:r>
              <a:rPr lang="pt-BR" sz="1400" b="1" dirty="0"/>
              <a:t>2,3%</a:t>
            </a:r>
            <a:r>
              <a:rPr lang="pt-BR" sz="1400" dirty="0"/>
              <a:t>. Na </a:t>
            </a:r>
            <a:r>
              <a:rPr lang="pt-BR" sz="1400" b="1" dirty="0"/>
              <a:t>fabricação e instalação eletroeletrônica</a:t>
            </a:r>
            <a:r>
              <a:rPr lang="pt-BR" sz="1400" dirty="0"/>
              <a:t>, a participação feminina apresentou leve alta, passando de </a:t>
            </a:r>
            <a:r>
              <a:rPr lang="pt-BR" sz="1400" b="1" dirty="0"/>
              <a:t>15,9%</a:t>
            </a:r>
            <a:r>
              <a:rPr lang="pt-BR" sz="1400" dirty="0"/>
              <a:t> em 2017 para </a:t>
            </a:r>
            <a:r>
              <a:rPr lang="pt-BR" sz="1400" b="1" dirty="0"/>
              <a:t>16,1%</a:t>
            </a:r>
            <a:r>
              <a:rPr lang="pt-BR" sz="1400" dirty="0"/>
              <a:t> </a:t>
            </a:r>
            <a:r>
              <a:rPr lang="pt-BR" sz="1400" b="1" dirty="0"/>
              <a:t>em 2023.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F173F4D0-4FEC-B523-C695-1A9E042B1B85}"/>
              </a:ext>
            </a:extLst>
          </p:cNvPr>
          <p:cNvSpPr/>
          <p:nvPr/>
        </p:nvSpPr>
        <p:spPr>
          <a:xfrm>
            <a:off x="8355399" y="3481207"/>
            <a:ext cx="3612013" cy="3271831"/>
          </a:xfrm>
          <a:prstGeom prst="roundRect">
            <a:avLst/>
          </a:prstGeom>
          <a:solidFill>
            <a:srgbClr val="25B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/>
              <a:t>Em </a:t>
            </a:r>
            <a:r>
              <a:rPr lang="pt-BR" sz="1400" b="1" dirty="0"/>
              <a:t>alimentos, bebidas e fumo</a:t>
            </a:r>
            <a:r>
              <a:rPr lang="pt-BR" sz="1400" dirty="0"/>
              <a:t>, a participação das mulheres teve um </a:t>
            </a:r>
            <a:r>
              <a:rPr lang="pt-BR" sz="1400" b="1" dirty="0"/>
              <a:t>leve aumento</a:t>
            </a:r>
            <a:r>
              <a:rPr lang="pt-BR" sz="1400" dirty="0"/>
              <a:t>, passando de </a:t>
            </a:r>
            <a:r>
              <a:rPr lang="pt-BR" sz="1400" b="1" dirty="0"/>
              <a:t>29%</a:t>
            </a:r>
            <a:r>
              <a:rPr lang="pt-BR" sz="1400" dirty="0"/>
              <a:t> em </a:t>
            </a:r>
            <a:r>
              <a:rPr lang="pt-BR" sz="1400" b="1" dirty="0"/>
              <a:t>2017</a:t>
            </a:r>
            <a:r>
              <a:rPr lang="pt-BR" sz="1400" dirty="0"/>
              <a:t> para </a:t>
            </a:r>
            <a:r>
              <a:rPr lang="pt-BR" sz="1400" b="1" dirty="0"/>
              <a:t>29,6%</a:t>
            </a:r>
            <a:r>
              <a:rPr lang="pt-BR" sz="1400" dirty="0"/>
              <a:t> em </a:t>
            </a:r>
            <a:r>
              <a:rPr lang="pt-BR" sz="1400" b="1" dirty="0"/>
              <a:t>2023</a:t>
            </a:r>
            <a:r>
              <a:rPr lang="pt-BR" sz="1400" dirty="0"/>
              <a:t>. Nas </a:t>
            </a:r>
            <a:r>
              <a:rPr lang="pt-BR" sz="1400" b="1" dirty="0"/>
              <a:t>indústrias têxtil e vestuário</a:t>
            </a:r>
            <a:r>
              <a:rPr lang="pt-BR" sz="1400" dirty="0"/>
              <a:t>, elas continuam sendo maioria, representando cerca de </a:t>
            </a:r>
            <a:r>
              <a:rPr lang="pt-BR" sz="1400" b="1" dirty="0"/>
              <a:t>57%</a:t>
            </a:r>
            <a:r>
              <a:rPr lang="pt-BR" sz="1400" dirty="0"/>
              <a:t> da força de trabalho. Já em </a:t>
            </a:r>
            <a:r>
              <a:rPr lang="pt-BR" sz="1400" b="1" dirty="0"/>
              <a:t>Minas Gerais</a:t>
            </a:r>
            <a:r>
              <a:rPr lang="pt-BR" sz="1400" dirty="0"/>
              <a:t>, observou-se uma </a:t>
            </a:r>
            <a:r>
              <a:rPr lang="pt-BR" sz="1400" b="1" dirty="0"/>
              <a:t>desigualdade de gênero mais acentuada em todos os subsetores industriais, com exceção da indústria extrativa e construção civil</a:t>
            </a:r>
            <a:r>
              <a:rPr lang="pt-BR" sz="1400" dirty="0"/>
              <a:t>, quando comparado ao cenário nacional, com predominância ainda maior da participação masculina.</a:t>
            </a:r>
            <a:endParaRPr lang="pt-BR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EF3358D2-3084-1D48-E079-97C20101BC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5762016"/>
              </p:ext>
            </p:extLst>
          </p:nvPr>
        </p:nvGraphicFramePr>
        <p:xfrm>
          <a:off x="2201787" y="1921646"/>
          <a:ext cx="2791893" cy="1846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F9031EE8-1C95-E977-34FD-59D5D2908C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110178"/>
              </p:ext>
            </p:extLst>
          </p:nvPr>
        </p:nvGraphicFramePr>
        <p:xfrm>
          <a:off x="5413077" y="1965121"/>
          <a:ext cx="2766302" cy="1787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2D952FFE-E02D-CA2D-D0A3-D0D56FEFDC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176947"/>
              </p:ext>
            </p:extLst>
          </p:nvPr>
        </p:nvGraphicFramePr>
        <p:xfrm>
          <a:off x="2214046" y="4343674"/>
          <a:ext cx="2791542" cy="1815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A13CE9AE-409E-F47E-59DB-BDEA2AFC21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0268032"/>
              </p:ext>
            </p:extLst>
          </p:nvPr>
        </p:nvGraphicFramePr>
        <p:xfrm>
          <a:off x="5356485" y="4332076"/>
          <a:ext cx="2903228" cy="1864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8" name="Imagem 17">
            <a:extLst>
              <a:ext uri="{FF2B5EF4-FFF2-40B4-BE49-F238E27FC236}">
                <a16:creationId xmlns:a16="http://schemas.microsoft.com/office/drawing/2014/main" id="{5629FA4A-369C-5F72-599F-9C03038D08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3243" y="6241133"/>
            <a:ext cx="2191948" cy="26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40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F16FB-2AD7-9D7F-539D-9F97355C9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tângulo 43">
            <a:extLst>
              <a:ext uri="{FF2B5EF4-FFF2-40B4-BE49-F238E27FC236}">
                <a16:creationId xmlns:a16="http://schemas.microsoft.com/office/drawing/2014/main" id="{044EE012-71FB-65D9-5A7C-A630EA291C40}"/>
              </a:ext>
            </a:extLst>
          </p:cNvPr>
          <p:cNvSpPr/>
          <p:nvPr/>
        </p:nvSpPr>
        <p:spPr>
          <a:xfrm>
            <a:off x="2579328" y="1083077"/>
            <a:ext cx="8769122" cy="28047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84717A2-73B6-445D-5116-33E1816FCD52}"/>
              </a:ext>
            </a:extLst>
          </p:cNvPr>
          <p:cNvSpPr txBox="1"/>
          <p:nvPr/>
        </p:nvSpPr>
        <p:spPr>
          <a:xfrm>
            <a:off x="2647797" y="199044"/>
            <a:ext cx="9002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>
                <a:solidFill>
                  <a:srgbClr val="25B5C3"/>
                </a:solidFill>
              </a:rPr>
              <a:t>Participação das mulheres no transporte</a:t>
            </a:r>
          </a:p>
        </p:txBody>
      </p:sp>
      <p:sp>
        <p:nvSpPr>
          <p:cNvPr id="46" name="Retângulo: Cantos Arredondados 45">
            <a:extLst>
              <a:ext uri="{FF2B5EF4-FFF2-40B4-BE49-F238E27FC236}">
                <a16:creationId xmlns:a16="http://schemas.microsoft.com/office/drawing/2014/main" id="{944F1CB4-24D2-1C86-87CB-B7730F3781C4}"/>
              </a:ext>
            </a:extLst>
          </p:cNvPr>
          <p:cNvSpPr/>
          <p:nvPr/>
        </p:nvSpPr>
        <p:spPr>
          <a:xfrm>
            <a:off x="2579328" y="797002"/>
            <a:ext cx="8769122" cy="400111"/>
          </a:xfrm>
          <a:prstGeom prst="roundRect">
            <a:avLst/>
          </a:prstGeom>
          <a:solidFill>
            <a:srgbClr val="25B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/>
              <a:t>Participação das mulheres no transporte ao longo do tempo - Brasil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7C278D3A-B8D4-1578-DCDB-0DDA4B92F215}"/>
              </a:ext>
            </a:extLst>
          </p:cNvPr>
          <p:cNvSpPr/>
          <p:nvPr/>
        </p:nvSpPr>
        <p:spPr>
          <a:xfrm>
            <a:off x="2647797" y="4137736"/>
            <a:ext cx="4283519" cy="2243494"/>
          </a:xfrm>
          <a:prstGeom prst="roundRect">
            <a:avLst/>
          </a:prstGeom>
          <a:solidFill>
            <a:srgbClr val="25B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Ao longo dos anos, </a:t>
            </a:r>
            <a:r>
              <a:rPr lang="pt-BR" sz="1600" b="1" dirty="0"/>
              <a:t>o número de vínculos formais no setor de transporte cresceu </a:t>
            </a:r>
            <a:r>
              <a:rPr lang="pt-BR" sz="1600" dirty="0"/>
              <a:t>tanto para homens quanto para mulheres. </a:t>
            </a:r>
            <a:r>
              <a:rPr lang="pt-BR" sz="1600" b="1" dirty="0"/>
              <a:t>Em 2020, ocorreu uma queda generalizada</a:t>
            </a:r>
            <a:r>
              <a:rPr lang="pt-BR" sz="1600" dirty="0"/>
              <a:t>, reflexo direto da pandemia, </a:t>
            </a:r>
            <a:r>
              <a:rPr lang="pt-BR" sz="1600" b="1" dirty="0"/>
              <a:t>mas já em 2021 o setor retomou o nível de ocupações formais observado antes da crise</a:t>
            </a:r>
            <a:r>
              <a:rPr lang="pt-BR" sz="1600" dirty="0"/>
              <a:t>. 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7FABB456-A5B5-0381-1387-F0D6374846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30668"/>
              </p:ext>
            </p:extLst>
          </p:nvPr>
        </p:nvGraphicFramePr>
        <p:xfrm>
          <a:off x="2667154" y="1083077"/>
          <a:ext cx="8769122" cy="2854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673D21CE-FC08-46AA-859A-33319D078A24}"/>
              </a:ext>
            </a:extLst>
          </p:cNvPr>
          <p:cNvSpPr txBox="1"/>
          <p:nvPr/>
        </p:nvSpPr>
        <p:spPr>
          <a:xfrm>
            <a:off x="2340581" y="2374629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1,92 mi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144E4A4-E207-AC06-4C6A-76A5320F7A48}"/>
              </a:ext>
            </a:extLst>
          </p:cNvPr>
          <p:cNvSpPr txBox="1"/>
          <p:nvPr/>
        </p:nvSpPr>
        <p:spPr>
          <a:xfrm>
            <a:off x="2808670" y="3075987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0,39 mi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8554E70-09C3-DADC-4D77-2B82D24CE0B4}"/>
              </a:ext>
            </a:extLst>
          </p:cNvPr>
          <p:cNvSpPr txBox="1"/>
          <p:nvPr/>
        </p:nvSpPr>
        <p:spPr>
          <a:xfrm>
            <a:off x="3909487" y="3093608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0,40 mi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701C29C-A9E7-B4AA-ACE6-B4C091BF6CBE}"/>
              </a:ext>
            </a:extLst>
          </p:cNvPr>
          <p:cNvSpPr txBox="1"/>
          <p:nvPr/>
        </p:nvSpPr>
        <p:spPr>
          <a:xfrm>
            <a:off x="5001915" y="3067322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0,40 mi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48DF22E-AF7C-36BA-62E3-EDB42B9C2EBF}"/>
              </a:ext>
            </a:extLst>
          </p:cNvPr>
          <p:cNvSpPr txBox="1"/>
          <p:nvPr/>
        </p:nvSpPr>
        <p:spPr>
          <a:xfrm>
            <a:off x="6104389" y="3076199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0,38 mi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B76B848-FE05-7154-0E11-3E149B9B5CC1}"/>
              </a:ext>
            </a:extLst>
          </p:cNvPr>
          <p:cNvSpPr txBox="1"/>
          <p:nvPr/>
        </p:nvSpPr>
        <p:spPr>
          <a:xfrm>
            <a:off x="7192550" y="3078289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0,41 mi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2AC02C1-70F6-6136-62EB-CBA124A895FC}"/>
              </a:ext>
            </a:extLst>
          </p:cNvPr>
          <p:cNvSpPr txBox="1"/>
          <p:nvPr/>
        </p:nvSpPr>
        <p:spPr>
          <a:xfrm>
            <a:off x="8266877" y="3055020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0,46 mi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979F10C-3C66-7E5A-3DB2-283B227D1A0D}"/>
              </a:ext>
            </a:extLst>
          </p:cNvPr>
          <p:cNvSpPr txBox="1"/>
          <p:nvPr/>
        </p:nvSpPr>
        <p:spPr>
          <a:xfrm>
            <a:off x="9374796" y="3021981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0,49 mi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6F7D0DF-9D03-9786-FBAE-82FED51AA7DD}"/>
              </a:ext>
            </a:extLst>
          </p:cNvPr>
          <p:cNvSpPr txBox="1"/>
          <p:nvPr/>
        </p:nvSpPr>
        <p:spPr>
          <a:xfrm>
            <a:off x="3441804" y="2371326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1,94 mi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749DD15-8936-449F-4F23-0C9A7EEA0C3F}"/>
              </a:ext>
            </a:extLst>
          </p:cNvPr>
          <p:cNvSpPr txBox="1"/>
          <p:nvPr/>
        </p:nvSpPr>
        <p:spPr>
          <a:xfrm>
            <a:off x="4526591" y="2355987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1,97 mi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8225DE0-9B7B-5434-FB6A-8802D1CEC756}"/>
              </a:ext>
            </a:extLst>
          </p:cNvPr>
          <p:cNvSpPr txBox="1"/>
          <p:nvPr/>
        </p:nvSpPr>
        <p:spPr>
          <a:xfrm>
            <a:off x="5612413" y="2374629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1,92 mi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7304B9A-9B2E-DB61-79BA-EC368AFA52E2}"/>
              </a:ext>
            </a:extLst>
          </p:cNvPr>
          <p:cNvSpPr txBox="1"/>
          <p:nvPr/>
        </p:nvSpPr>
        <p:spPr>
          <a:xfrm>
            <a:off x="6739634" y="2344052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1,97 mi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A0175F2A-3ABA-F716-1976-ADFF1734FF68}"/>
              </a:ext>
            </a:extLst>
          </p:cNvPr>
          <p:cNvSpPr/>
          <p:nvPr/>
        </p:nvSpPr>
        <p:spPr>
          <a:xfrm>
            <a:off x="7262618" y="4109547"/>
            <a:ext cx="4059176" cy="2271683"/>
          </a:xfrm>
          <a:prstGeom prst="roundRect">
            <a:avLst/>
          </a:prstGeom>
          <a:solidFill>
            <a:srgbClr val="25B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A partir desse ponto, nota-se uma redução na disparidade entre os gêneros</a:t>
            </a:r>
            <a:r>
              <a:rPr lang="pt-BR" sz="1600" dirty="0"/>
              <a:t>. Em </a:t>
            </a:r>
            <a:r>
              <a:rPr lang="pt-BR" sz="1600" b="1" dirty="0"/>
              <a:t>2020</a:t>
            </a:r>
            <a:r>
              <a:rPr lang="pt-BR" sz="1600" dirty="0"/>
              <a:t>, havia </a:t>
            </a:r>
            <a:r>
              <a:rPr lang="pt-BR" sz="1600" b="1" dirty="0"/>
              <a:t>398% mais homens do que mulheres </a:t>
            </a:r>
            <a:r>
              <a:rPr lang="pt-BR" sz="1600" dirty="0"/>
              <a:t>ocupando postos formais no setor; </a:t>
            </a:r>
            <a:r>
              <a:rPr lang="pt-BR" sz="1600" b="1" dirty="0"/>
              <a:t>essa diferença caiu para 375% em 2021 e chegou a 349% em 2023.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A3FA954-7D0E-2EA8-43DB-FF6DDAFB0571}"/>
              </a:ext>
            </a:extLst>
          </p:cNvPr>
          <p:cNvSpPr txBox="1"/>
          <p:nvPr/>
        </p:nvSpPr>
        <p:spPr>
          <a:xfrm>
            <a:off x="1177318" y="6600043"/>
            <a:ext cx="54996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Fontes: </a:t>
            </a:r>
            <a:r>
              <a:rPr lang="pt-BR" sz="1000">
                <a:solidFill>
                  <a:prstClr val="black"/>
                </a:solidFill>
                <a:latin typeface="Calibri" panose="020F0502020204030204"/>
              </a:rPr>
              <a:t>RAIS. </a:t>
            </a:r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Elaboração: Gerência de Economia e Finanças Empresariais.</a:t>
            </a:r>
            <a:endParaRPr lang="pt-BR" sz="1000"/>
          </a:p>
        </p:txBody>
      </p:sp>
      <p:pic>
        <p:nvPicPr>
          <p:cNvPr id="2" name="Gráfico 1" descr="Mulher estrutura de tópicos">
            <a:extLst>
              <a:ext uri="{FF2B5EF4-FFF2-40B4-BE49-F238E27FC236}">
                <a16:creationId xmlns:a16="http://schemas.microsoft.com/office/drawing/2014/main" id="{BE53FC87-57D0-141A-71E4-D68DEC46C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18974" y="1651565"/>
            <a:ext cx="360000" cy="360000"/>
          </a:xfrm>
          <a:prstGeom prst="rect">
            <a:avLst/>
          </a:prstGeom>
        </p:spPr>
      </p:pic>
      <p:pic>
        <p:nvPicPr>
          <p:cNvPr id="5" name="Gráfico 4" descr="Homem estrutura de tópicos">
            <a:extLst>
              <a:ext uri="{FF2B5EF4-FFF2-40B4-BE49-F238E27FC236}">
                <a16:creationId xmlns:a16="http://schemas.microsoft.com/office/drawing/2014/main" id="{718A512E-6FF4-BEEC-BC5D-19DB05FA2B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00598" y="1651565"/>
            <a:ext cx="360000" cy="360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DEBC04E-08BB-6335-4A94-E0AB1799DAB5}"/>
              </a:ext>
            </a:extLst>
          </p:cNvPr>
          <p:cNvSpPr txBox="1"/>
          <p:nvPr/>
        </p:nvSpPr>
        <p:spPr>
          <a:xfrm>
            <a:off x="2644385" y="2046150"/>
            <a:ext cx="691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2E75B6"/>
                </a:solidFill>
              </a:rPr>
              <a:t>83,0%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F430EF63-3437-6145-B350-65B2A972B0F1}"/>
              </a:ext>
            </a:extLst>
          </p:cNvPr>
          <p:cNvSpPr/>
          <p:nvPr/>
        </p:nvSpPr>
        <p:spPr>
          <a:xfrm>
            <a:off x="2762948" y="2048032"/>
            <a:ext cx="958639" cy="243692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A804AEA0-B9A9-D3CB-CD18-C822C25E5B67}"/>
              </a:ext>
            </a:extLst>
          </p:cNvPr>
          <p:cNvSpPr txBox="1"/>
          <p:nvPr/>
        </p:nvSpPr>
        <p:spPr>
          <a:xfrm>
            <a:off x="3148557" y="2046149"/>
            <a:ext cx="691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9DC3E6"/>
                </a:solidFill>
              </a:rPr>
              <a:t>17,0%</a:t>
            </a:r>
          </a:p>
        </p:txBody>
      </p:sp>
      <p:pic>
        <p:nvPicPr>
          <p:cNvPr id="78" name="Gráfico 77" descr="Mulher estrutura de tópicos">
            <a:extLst>
              <a:ext uri="{FF2B5EF4-FFF2-40B4-BE49-F238E27FC236}">
                <a16:creationId xmlns:a16="http://schemas.microsoft.com/office/drawing/2014/main" id="{E00CB3D3-9DBC-A95F-5FA1-373AB5F33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8063" y="1647544"/>
            <a:ext cx="360000" cy="360000"/>
          </a:xfrm>
          <a:prstGeom prst="rect">
            <a:avLst/>
          </a:prstGeom>
        </p:spPr>
      </p:pic>
      <p:pic>
        <p:nvPicPr>
          <p:cNvPr id="79" name="Gráfico 78" descr="Homem estrutura de tópicos">
            <a:extLst>
              <a:ext uri="{FF2B5EF4-FFF2-40B4-BE49-F238E27FC236}">
                <a16:creationId xmlns:a16="http://schemas.microsoft.com/office/drawing/2014/main" id="{4F7F9692-0B0B-8036-C8AC-DB527A23FB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9687" y="1647544"/>
            <a:ext cx="360000" cy="360000"/>
          </a:xfrm>
          <a:prstGeom prst="rect">
            <a:avLst/>
          </a:prstGeom>
        </p:spPr>
      </p:pic>
      <p:sp>
        <p:nvSpPr>
          <p:cNvPr id="80" name="CaixaDeTexto 79">
            <a:extLst>
              <a:ext uri="{FF2B5EF4-FFF2-40B4-BE49-F238E27FC236}">
                <a16:creationId xmlns:a16="http://schemas.microsoft.com/office/drawing/2014/main" id="{FCB204FF-9FEC-A2F1-7EB5-885926DA8B64}"/>
              </a:ext>
            </a:extLst>
          </p:cNvPr>
          <p:cNvSpPr txBox="1"/>
          <p:nvPr/>
        </p:nvSpPr>
        <p:spPr>
          <a:xfrm>
            <a:off x="3723474" y="2042129"/>
            <a:ext cx="691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2E75B6"/>
                </a:solidFill>
              </a:rPr>
              <a:t>83,0%</a:t>
            </a:r>
          </a:p>
        </p:txBody>
      </p:sp>
      <p:sp>
        <p:nvSpPr>
          <p:cNvPr id="81" name="Retângulo: Cantos Arredondados 80">
            <a:extLst>
              <a:ext uri="{FF2B5EF4-FFF2-40B4-BE49-F238E27FC236}">
                <a16:creationId xmlns:a16="http://schemas.microsoft.com/office/drawing/2014/main" id="{06701CF8-712C-455E-B510-D6945DFCE723}"/>
              </a:ext>
            </a:extLst>
          </p:cNvPr>
          <p:cNvSpPr/>
          <p:nvPr/>
        </p:nvSpPr>
        <p:spPr>
          <a:xfrm>
            <a:off x="3842037" y="2044011"/>
            <a:ext cx="958639" cy="243692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D46D7B58-ED65-3D15-1E1B-26EC23DBFAAE}"/>
              </a:ext>
            </a:extLst>
          </p:cNvPr>
          <p:cNvSpPr txBox="1"/>
          <p:nvPr/>
        </p:nvSpPr>
        <p:spPr>
          <a:xfrm>
            <a:off x="4227646" y="2042128"/>
            <a:ext cx="691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9DC3E6"/>
                </a:solidFill>
              </a:rPr>
              <a:t>17,0%</a:t>
            </a:r>
          </a:p>
        </p:txBody>
      </p:sp>
      <p:pic>
        <p:nvPicPr>
          <p:cNvPr id="92" name="Gráfico 91" descr="Mulher estrutura de tópicos">
            <a:extLst>
              <a:ext uri="{FF2B5EF4-FFF2-40B4-BE49-F238E27FC236}">
                <a16:creationId xmlns:a16="http://schemas.microsoft.com/office/drawing/2014/main" id="{9DDA67E7-E4D5-DB46-77CD-D8411D432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24975" y="1647544"/>
            <a:ext cx="360000" cy="360000"/>
          </a:xfrm>
          <a:prstGeom prst="rect">
            <a:avLst/>
          </a:prstGeom>
        </p:spPr>
      </p:pic>
      <p:pic>
        <p:nvPicPr>
          <p:cNvPr id="93" name="Gráfico 92" descr="Homem estrutura de tópicos">
            <a:extLst>
              <a:ext uri="{FF2B5EF4-FFF2-40B4-BE49-F238E27FC236}">
                <a16:creationId xmlns:a16="http://schemas.microsoft.com/office/drawing/2014/main" id="{89CAB796-B8E5-11EE-B317-3AC4942B8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06599" y="1647544"/>
            <a:ext cx="360000" cy="360000"/>
          </a:xfrm>
          <a:prstGeom prst="rect">
            <a:avLst/>
          </a:prstGeom>
        </p:spPr>
      </p:pic>
      <p:sp>
        <p:nvSpPr>
          <p:cNvPr id="94" name="CaixaDeTexto 93">
            <a:extLst>
              <a:ext uri="{FF2B5EF4-FFF2-40B4-BE49-F238E27FC236}">
                <a16:creationId xmlns:a16="http://schemas.microsoft.com/office/drawing/2014/main" id="{25EF9303-7092-214B-6E99-2B89F8D4B71D}"/>
              </a:ext>
            </a:extLst>
          </p:cNvPr>
          <p:cNvSpPr txBox="1"/>
          <p:nvPr/>
        </p:nvSpPr>
        <p:spPr>
          <a:xfrm>
            <a:off x="4850386" y="2042129"/>
            <a:ext cx="691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2E75B6"/>
                </a:solidFill>
              </a:rPr>
              <a:t>83,2%</a:t>
            </a:r>
          </a:p>
        </p:txBody>
      </p:sp>
      <p:sp>
        <p:nvSpPr>
          <p:cNvPr id="95" name="Retângulo: Cantos Arredondados 94">
            <a:extLst>
              <a:ext uri="{FF2B5EF4-FFF2-40B4-BE49-F238E27FC236}">
                <a16:creationId xmlns:a16="http://schemas.microsoft.com/office/drawing/2014/main" id="{41A5AF8A-6FD4-96F5-B17B-A85C5F5ECBFF}"/>
              </a:ext>
            </a:extLst>
          </p:cNvPr>
          <p:cNvSpPr/>
          <p:nvPr/>
        </p:nvSpPr>
        <p:spPr>
          <a:xfrm>
            <a:off x="4968949" y="2044011"/>
            <a:ext cx="958639" cy="243692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C5FF4AB9-D988-98EE-C4F9-53DE5EA3B86C}"/>
              </a:ext>
            </a:extLst>
          </p:cNvPr>
          <p:cNvSpPr txBox="1"/>
          <p:nvPr/>
        </p:nvSpPr>
        <p:spPr>
          <a:xfrm>
            <a:off x="5354558" y="2042128"/>
            <a:ext cx="691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9DC3E6"/>
                </a:solidFill>
              </a:rPr>
              <a:t>16,8%</a:t>
            </a:r>
          </a:p>
        </p:txBody>
      </p:sp>
      <p:pic>
        <p:nvPicPr>
          <p:cNvPr id="97" name="Gráfico 96" descr="Mulher estrutura de tópicos">
            <a:extLst>
              <a:ext uri="{FF2B5EF4-FFF2-40B4-BE49-F238E27FC236}">
                <a16:creationId xmlns:a16="http://schemas.microsoft.com/office/drawing/2014/main" id="{53C219B5-D4A9-A377-0B1D-7790D4057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15540" y="1716990"/>
            <a:ext cx="360000" cy="360000"/>
          </a:xfrm>
          <a:prstGeom prst="rect">
            <a:avLst/>
          </a:prstGeom>
        </p:spPr>
      </p:pic>
      <p:pic>
        <p:nvPicPr>
          <p:cNvPr id="98" name="Gráfico 97" descr="Homem estrutura de tópicos">
            <a:extLst>
              <a:ext uri="{FF2B5EF4-FFF2-40B4-BE49-F238E27FC236}">
                <a16:creationId xmlns:a16="http://schemas.microsoft.com/office/drawing/2014/main" id="{A0EE3FFE-65EE-53D3-318B-482C9A1E84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7164" y="1716990"/>
            <a:ext cx="360000" cy="360000"/>
          </a:xfrm>
          <a:prstGeom prst="rect">
            <a:avLst/>
          </a:prstGeom>
        </p:spPr>
      </p:pic>
      <p:sp>
        <p:nvSpPr>
          <p:cNvPr id="99" name="CaixaDeTexto 98">
            <a:extLst>
              <a:ext uri="{FF2B5EF4-FFF2-40B4-BE49-F238E27FC236}">
                <a16:creationId xmlns:a16="http://schemas.microsoft.com/office/drawing/2014/main" id="{131D46AE-702B-7D79-9592-8C54D7315C9F}"/>
              </a:ext>
            </a:extLst>
          </p:cNvPr>
          <p:cNvSpPr txBox="1"/>
          <p:nvPr/>
        </p:nvSpPr>
        <p:spPr>
          <a:xfrm>
            <a:off x="5940951" y="2111575"/>
            <a:ext cx="691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2E75B6"/>
                </a:solidFill>
              </a:rPr>
              <a:t>83,3%</a:t>
            </a:r>
          </a:p>
        </p:txBody>
      </p:sp>
      <p:sp>
        <p:nvSpPr>
          <p:cNvPr id="100" name="Retângulo: Cantos Arredondados 99">
            <a:extLst>
              <a:ext uri="{FF2B5EF4-FFF2-40B4-BE49-F238E27FC236}">
                <a16:creationId xmlns:a16="http://schemas.microsoft.com/office/drawing/2014/main" id="{75E7F09B-75F8-03A9-9DFF-BB0593B1A0BF}"/>
              </a:ext>
            </a:extLst>
          </p:cNvPr>
          <p:cNvSpPr/>
          <p:nvPr/>
        </p:nvSpPr>
        <p:spPr>
          <a:xfrm>
            <a:off x="6059514" y="2113457"/>
            <a:ext cx="958639" cy="243692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1" name="CaixaDeTexto 100">
            <a:extLst>
              <a:ext uri="{FF2B5EF4-FFF2-40B4-BE49-F238E27FC236}">
                <a16:creationId xmlns:a16="http://schemas.microsoft.com/office/drawing/2014/main" id="{A55A2374-FC02-8EE0-C9EC-638F8E9E1976}"/>
              </a:ext>
            </a:extLst>
          </p:cNvPr>
          <p:cNvSpPr txBox="1"/>
          <p:nvPr/>
        </p:nvSpPr>
        <p:spPr>
          <a:xfrm>
            <a:off x="6445123" y="2111574"/>
            <a:ext cx="691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9DC3E6"/>
                </a:solidFill>
              </a:rPr>
              <a:t>16,7%</a:t>
            </a:r>
          </a:p>
        </p:txBody>
      </p:sp>
      <p:pic>
        <p:nvPicPr>
          <p:cNvPr id="102" name="Gráfico 101" descr="Mulher estrutura de tópicos">
            <a:extLst>
              <a:ext uri="{FF2B5EF4-FFF2-40B4-BE49-F238E27FC236}">
                <a16:creationId xmlns:a16="http://schemas.microsoft.com/office/drawing/2014/main" id="{9A040065-2045-7090-A6B9-8923D0B39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5785" y="1673613"/>
            <a:ext cx="360000" cy="360000"/>
          </a:xfrm>
          <a:prstGeom prst="rect">
            <a:avLst/>
          </a:prstGeom>
        </p:spPr>
      </p:pic>
      <p:pic>
        <p:nvPicPr>
          <p:cNvPr id="103" name="Gráfico 102" descr="Homem estrutura de tópicos">
            <a:extLst>
              <a:ext uri="{FF2B5EF4-FFF2-40B4-BE49-F238E27FC236}">
                <a16:creationId xmlns:a16="http://schemas.microsoft.com/office/drawing/2014/main" id="{A02E9088-1285-EAD7-B7A4-654A85AB9F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07409" y="1673613"/>
            <a:ext cx="360000" cy="360000"/>
          </a:xfrm>
          <a:prstGeom prst="rect">
            <a:avLst/>
          </a:prstGeom>
        </p:spPr>
      </p:pic>
      <p:sp>
        <p:nvSpPr>
          <p:cNvPr id="104" name="CaixaDeTexto 103">
            <a:extLst>
              <a:ext uri="{FF2B5EF4-FFF2-40B4-BE49-F238E27FC236}">
                <a16:creationId xmlns:a16="http://schemas.microsoft.com/office/drawing/2014/main" id="{F76FD90E-909B-1FC3-FD1E-DBF49C75732D}"/>
              </a:ext>
            </a:extLst>
          </p:cNvPr>
          <p:cNvSpPr txBox="1"/>
          <p:nvPr/>
        </p:nvSpPr>
        <p:spPr>
          <a:xfrm>
            <a:off x="7051196" y="2068198"/>
            <a:ext cx="691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2E75B6"/>
                </a:solidFill>
              </a:rPr>
              <a:t>82,6%</a:t>
            </a:r>
          </a:p>
        </p:txBody>
      </p:sp>
      <p:sp>
        <p:nvSpPr>
          <p:cNvPr id="105" name="Retângulo: Cantos Arredondados 104">
            <a:extLst>
              <a:ext uri="{FF2B5EF4-FFF2-40B4-BE49-F238E27FC236}">
                <a16:creationId xmlns:a16="http://schemas.microsoft.com/office/drawing/2014/main" id="{442B74C9-26F1-23D6-74C3-193AED8CED23}"/>
              </a:ext>
            </a:extLst>
          </p:cNvPr>
          <p:cNvSpPr/>
          <p:nvPr/>
        </p:nvSpPr>
        <p:spPr>
          <a:xfrm>
            <a:off x="7169759" y="2070080"/>
            <a:ext cx="958639" cy="243692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C5AB493C-7ED9-E5A0-AB3B-DD71D991D090}"/>
              </a:ext>
            </a:extLst>
          </p:cNvPr>
          <p:cNvSpPr txBox="1"/>
          <p:nvPr/>
        </p:nvSpPr>
        <p:spPr>
          <a:xfrm>
            <a:off x="7555368" y="2068197"/>
            <a:ext cx="691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9DC3E6"/>
                </a:solidFill>
              </a:rPr>
              <a:t>17,4%</a:t>
            </a:r>
          </a:p>
        </p:txBody>
      </p:sp>
      <p:pic>
        <p:nvPicPr>
          <p:cNvPr id="107" name="Gráfico 106" descr="Mulher estrutura de tópicos">
            <a:extLst>
              <a:ext uri="{FF2B5EF4-FFF2-40B4-BE49-F238E27FC236}">
                <a16:creationId xmlns:a16="http://schemas.microsoft.com/office/drawing/2014/main" id="{88379878-DBAE-73CC-42C6-94C1C7D09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25436" y="1619451"/>
            <a:ext cx="360000" cy="360000"/>
          </a:xfrm>
          <a:prstGeom prst="rect">
            <a:avLst/>
          </a:prstGeom>
        </p:spPr>
      </p:pic>
      <p:pic>
        <p:nvPicPr>
          <p:cNvPr id="108" name="Gráfico 107" descr="Homem estrutura de tópicos">
            <a:extLst>
              <a:ext uri="{FF2B5EF4-FFF2-40B4-BE49-F238E27FC236}">
                <a16:creationId xmlns:a16="http://schemas.microsoft.com/office/drawing/2014/main" id="{F5C345F6-8630-608D-9CEB-7D4770C528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07060" y="1619451"/>
            <a:ext cx="360000" cy="360000"/>
          </a:xfrm>
          <a:prstGeom prst="rect">
            <a:avLst/>
          </a:prstGeom>
        </p:spPr>
      </p:pic>
      <p:sp>
        <p:nvSpPr>
          <p:cNvPr id="109" name="CaixaDeTexto 108">
            <a:extLst>
              <a:ext uri="{FF2B5EF4-FFF2-40B4-BE49-F238E27FC236}">
                <a16:creationId xmlns:a16="http://schemas.microsoft.com/office/drawing/2014/main" id="{3B63F9F3-A98C-F1D4-68C2-BC879750D07F}"/>
              </a:ext>
            </a:extLst>
          </p:cNvPr>
          <p:cNvSpPr txBox="1"/>
          <p:nvPr/>
        </p:nvSpPr>
        <p:spPr>
          <a:xfrm>
            <a:off x="8150847" y="2014036"/>
            <a:ext cx="691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2E75B6"/>
                </a:solidFill>
              </a:rPr>
              <a:t>82,3%</a:t>
            </a:r>
          </a:p>
        </p:txBody>
      </p:sp>
      <p:sp>
        <p:nvSpPr>
          <p:cNvPr id="110" name="Retângulo: Cantos Arredondados 109">
            <a:extLst>
              <a:ext uri="{FF2B5EF4-FFF2-40B4-BE49-F238E27FC236}">
                <a16:creationId xmlns:a16="http://schemas.microsoft.com/office/drawing/2014/main" id="{D83A6DFC-3190-F394-D9C2-879ADCF9C38F}"/>
              </a:ext>
            </a:extLst>
          </p:cNvPr>
          <p:cNvSpPr/>
          <p:nvPr/>
        </p:nvSpPr>
        <p:spPr>
          <a:xfrm>
            <a:off x="8269410" y="2015918"/>
            <a:ext cx="958639" cy="243692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1" name="CaixaDeTexto 110">
            <a:extLst>
              <a:ext uri="{FF2B5EF4-FFF2-40B4-BE49-F238E27FC236}">
                <a16:creationId xmlns:a16="http://schemas.microsoft.com/office/drawing/2014/main" id="{B6B8CF5C-D84E-8E17-DF9F-013CCB497080}"/>
              </a:ext>
            </a:extLst>
          </p:cNvPr>
          <p:cNvSpPr txBox="1"/>
          <p:nvPr/>
        </p:nvSpPr>
        <p:spPr>
          <a:xfrm>
            <a:off x="8655019" y="2014035"/>
            <a:ext cx="691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9DC3E6"/>
                </a:solidFill>
              </a:rPr>
              <a:t>17,7%</a:t>
            </a:r>
          </a:p>
        </p:txBody>
      </p:sp>
      <p:pic>
        <p:nvPicPr>
          <p:cNvPr id="112" name="Gráfico 111" descr="Mulher estrutura de tópicos">
            <a:extLst>
              <a:ext uri="{FF2B5EF4-FFF2-40B4-BE49-F238E27FC236}">
                <a16:creationId xmlns:a16="http://schemas.microsoft.com/office/drawing/2014/main" id="{EA3EC335-DEBA-9265-D356-47B3F7A10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56299" y="1527172"/>
            <a:ext cx="360000" cy="360000"/>
          </a:xfrm>
          <a:prstGeom prst="rect">
            <a:avLst/>
          </a:prstGeom>
        </p:spPr>
      </p:pic>
      <p:pic>
        <p:nvPicPr>
          <p:cNvPr id="113" name="Gráfico 112" descr="Homem estrutura de tópicos">
            <a:extLst>
              <a:ext uri="{FF2B5EF4-FFF2-40B4-BE49-F238E27FC236}">
                <a16:creationId xmlns:a16="http://schemas.microsoft.com/office/drawing/2014/main" id="{37E08BEB-43CC-F742-A3DE-40318B4B4F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37923" y="1527172"/>
            <a:ext cx="360000" cy="360000"/>
          </a:xfrm>
          <a:prstGeom prst="rect">
            <a:avLst/>
          </a:prstGeom>
        </p:spPr>
      </p:pic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FFC0366C-EBFC-1FF9-C87F-FF25CF462D58}"/>
              </a:ext>
            </a:extLst>
          </p:cNvPr>
          <p:cNvSpPr txBox="1"/>
          <p:nvPr/>
        </p:nvSpPr>
        <p:spPr>
          <a:xfrm>
            <a:off x="9281710" y="1921757"/>
            <a:ext cx="691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2E75B6"/>
                </a:solidFill>
              </a:rPr>
              <a:t>81,8%</a:t>
            </a:r>
          </a:p>
        </p:txBody>
      </p:sp>
      <p:sp>
        <p:nvSpPr>
          <p:cNvPr id="115" name="Retângulo: Cantos Arredondados 114">
            <a:extLst>
              <a:ext uri="{FF2B5EF4-FFF2-40B4-BE49-F238E27FC236}">
                <a16:creationId xmlns:a16="http://schemas.microsoft.com/office/drawing/2014/main" id="{56721C8C-7E81-BC1A-3671-29ACEAE1CA8F}"/>
              </a:ext>
            </a:extLst>
          </p:cNvPr>
          <p:cNvSpPr/>
          <p:nvPr/>
        </p:nvSpPr>
        <p:spPr>
          <a:xfrm>
            <a:off x="9400273" y="1923639"/>
            <a:ext cx="958639" cy="243692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DE38A755-8BB8-5041-43D1-B903B745B5F4}"/>
              </a:ext>
            </a:extLst>
          </p:cNvPr>
          <p:cNvSpPr txBox="1"/>
          <p:nvPr/>
        </p:nvSpPr>
        <p:spPr>
          <a:xfrm>
            <a:off x="9785882" y="1921756"/>
            <a:ext cx="691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9DC3E6"/>
                </a:solidFill>
              </a:rPr>
              <a:t>18,2%</a:t>
            </a: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3487CF87-484B-EFF0-CCF8-B38231D84989}"/>
              </a:ext>
            </a:extLst>
          </p:cNvPr>
          <p:cNvSpPr txBox="1"/>
          <p:nvPr/>
        </p:nvSpPr>
        <p:spPr>
          <a:xfrm>
            <a:off x="7838060" y="2286118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2,13 mi</a:t>
            </a:r>
          </a:p>
        </p:txBody>
      </p: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03EF6F8F-8101-A9AA-37B0-01FB90D0F1C9}"/>
              </a:ext>
            </a:extLst>
          </p:cNvPr>
          <p:cNvSpPr txBox="1"/>
          <p:nvPr/>
        </p:nvSpPr>
        <p:spPr>
          <a:xfrm>
            <a:off x="8919059" y="2247646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2,20mi</a:t>
            </a:r>
          </a:p>
        </p:txBody>
      </p:sp>
    </p:spTree>
    <p:extLst>
      <p:ext uri="{BB962C8B-B14F-4D97-AF65-F5344CB8AC3E}">
        <p14:creationId xmlns:p14="http://schemas.microsoft.com/office/powerpoint/2010/main" val="2186021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43E63-D7AE-C22F-CFFA-F2E25E9F6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tângulo 43">
            <a:extLst>
              <a:ext uri="{FF2B5EF4-FFF2-40B4-BE49-F238E27FC236}">
                <a16:creationId xmlns:a16="http://schemas.microsoft.com/office/drawing/2014/main" id="{C20526B4-D591-8772-27C0-634C067A7C88}"/>
              </a:ext>
            </a:extLst>
          </p:cNvPr>
          <p:cNvSpPr/>
          <p:nvPr/>
        </p:nvSpPr>
        <p:spPr>
          <a:xfrm>
            <a:off x="2579328" y="1083077"/>
            <a:ext cx="8769122" cy="28047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AF9EA632-A4B6-886C-62F4-B9C19DE888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9652531"/>
              </p:ext>
            </p:extLst>
          </p:nvPr>
        </p:nvGraphicFramePr>
        <p:xfrm>
          <a:off x="2476932" y="1197113"/>
          <a:ext cx="8920678" cy="2690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1848D1E2-A736-9364-680C-FED422D2AEE2}"/>
              </a:ext>
            </a:extLst>
          </p:cNvPr>
          <p:cNvSpPr txBox="1"/>
          <p:nvPr/>
        </p:nvSpPr>
        <p:spPr>
          <a:xfrm>
            <a:off x="2647797" y="199044"/>
            <a:ext cx="9002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>
                <a:solidFill>
                  <a:srgbClr val="25B5C3"/>
                </a:solidFill>
              </a:rPr>
              <a:t>Participação das mulheres no transporte</a:t>
            </a:r>
          </a:p>
        </p:txBody>
      </p:sp>
      <p:sp>
        <p:nvSpPr>
          <p:cNvPr id="46" name="Retângulo: Cantos Arredondados 45">
            <a:extLst>
              <a:ext uri="{FF2B5EF4-FFF2-40B4-BE49-F238E27FC236}">
                <a16:creationId xmlns:a16="http://schemas.microsoft.com/office/drawing/2014/main" id="{26B0B027-CB41-F4B1-7269-49FCBD5DDE3F}"/>
              </a:ext>
            </a:extLst>
          </p:cNvPr>
          <p:cNvSpPr/>
          <p:nvPr/>
        </p:nvSpPr>
        <p:spPr>
          <a:xfrm>
            <a:off x="2579328" y="797002"/>
            <a:ext cx="8769122" cy="400111"/>
          </a:xfrm>
          <a:prstGeom prst="roundRect">
            <a:avLst/>
          </a:prstGeom>
          <a:solidFill>
            <a:srgbClr val="25B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/>
              <a:t>Participação das mulheres no transporte ao longo do tempo – Minas Gerais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5B7D0368-C7F7-2E26-69FA-C33843472A5D}"/>
              </a:ext>
            </a:extLst>
          </p:cNvPr>
          <p:cNvSpPr/>
          <p:nvPr/>
        </p:nvSpPr>
        <p:spPr>
          <a:xfrm>
            <a:off x="2123469" y="4173940"/>
            <a:ext cx="4727587" cy="1996043"/>
          </a:xfrm>
          <a:prstGeom prst="roundRect">
            <a:avLst/>
          </a:prstGeom>
          <a:solidFill>
            <a:srgbClr val="25B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/>
              <a:t>Assim como no cenário nacional, </a:t>
            </a:r>
            <a:r>
              <a:rPr lang="pt-BR" sz="1400" b="1" dirty="0"/>
              <a:t>Minas Gerais </a:t>
            </a:r>
            <a:r>
              <a:rPr lang="pt-BR" sz="1400" dirty="0"/>
              <a:t>registrou, ao longo dos anos, crescimento no número de vínculos formais no setor de transporte para homens e mulheres. </a:t>
            </a:r>
            <a:r>
              <a:rPr lang="pt-BR" sz="1400" b="1" dirty="0"/>
              <a:t>Em 2020</a:t>
            </a:r>
            <a:r>
              <a:rPr lang="pt-BR" sz="1400" dirty="0"/>
              <a:t>, enquanto no Brasil houve queda generalizada, </a:t>
            </a:r>
            <a:r>
              <a:rPr lang="pt-BR" sz="1400" b="1" dirty="0"/>
              <a:t>em Minas Gerais o número de mulheres se manteve estável, e a queda se concentrou nos vínculos masculinos</a:t>
            </a:r>
            <a:r>
              <a:rPr lang="pt-BR" sz="1400" dirty="0"/>
              <a:t>. Já em 2021, tanto no estado quanto no país, o setor retomou, e até superou, os níveis de ocupação formal anteriores à crise.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EC33421-61DE-C2A6-B56B-256E84AB7302}"/>
              </a:ext>
            </a:extLst>
          </p:cNvPr>
          <p:cNvSpPr txBox="1"/>
          <p:nvPr/>
        </p:nvSpPr>
        <p:spPr>
          <a:xfrm>
            <a:off x="2238054" y="2413957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198 mil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51FA1CC-9F1B-3E66-5E58-F05F6B93081F}"/>
              </a:ext>
            </a:extLst>
          </p:cNvPr>
          <p:cNvSpPr txBox="1"/>
          <p:nvPr/>
        </p:nvSpPr>
        <p:spPr>
          <a:xfrm>
            <a:off x="2703242" y="3137776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38 mil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F8703FD-B5FB-5357-2C30-B17ADFB04DDE}"/>
              </a:ext>
            </a:extLst>
          </p:cNvPr>
          <p:cNvSpPr txBox="1"/>
          <p:nvPr/>
        </p:nvSpPr>
        <p:spPr>
          <a:xfrm>
            <a:off x="3830831" y="3142768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37 mil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D491AE7-66EA-039F-96FF-01F782694725}"/>
              </a:ext>
            </a:extLst>
          </p:cNvPr>
          <p:cNvSpPr txBox="1"/>
          <p:nvPr/>
        </p:nvSpPr>
        <p:spPr>
          <a:xfrm>
            <a:off x="4962587" y="3136146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37 mil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194E573-3A0E-C793-AFD8-0A2D226195D1}"/>
              </a:ext>
            </a:extLst>
          </p:cNvPr>
          <p:cNvSpPr txBox="1"/>
          <p:nvPr/>
        </p:nvSpPr>
        <p:spPr>
          <a:xfrm>
            <a:off x="6084725" y="3145023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37 mil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3C21976-5978-3F3D-93E5-C179C29586A9}"/>
              </a:ext>
            </a:extLst>
          </p:cNvPr>
          <p:cNvSpPr txBox="1"/>
          <p:nvPr/>
        </p:nvSpPr>
        <p:spPr>
          <a:xfrm>
            <a:off x="7222046" y="3137281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40 mil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CAA564F-F6EF-D09B-C414-8F940E99021C}"/>
              </a:ext>
            </a:extLst>
          </p:cNvPr>
          <p:cNvSpPr txBox="1"/>
          <p:nvPr/>
        </p:nvSpPr>
        <p:spPr>
          <a:xfrm>
            <a:off x="8345533" y="3123844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43 mil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B573193-71B0-23F8-0469-4963CBA9960F}"/>
              </a:ext>
            </a:extLst>
          </p:cNvPr>
          <p:cNvSpPr txBox="1"/>
          <p:nvPr/>
        </p:nvSpPr>
        <p:spPr>
          <a:xfrm>
            <a:off x="9472329" y="3095734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47 mil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C15C7DB-7A54-7E18-7DA6-875A914A0393}"/>
              </a:ext>
            </a:extLst>
          </p:cNvPr>
          <p:cNvSpPr txBox="1"/>
          <p:nvPr/>
        </p:nvSpPr>
        <p:spPr>
          <a:xfrm>
            <a:off x="3353316" y="2400822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200 mil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D9FD846-FCCA-FC86-7720-898438BBDF9E}"/>
              </a:ext>
            </a:extLst>
          </p:cNvPr>
          <p:cNvSpPr txBox="1"/>
          <p:nvPr/>
        </p:nvSpPr>
        <p:spPr>
          <a:xfrm>
            <a:off x="4487263" y="2375651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209 mil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BC12C4D-D712-1B9A-5AD0-0335F1C64794}"/>
              </a:ext>
            </a:extLst>
          </p:cNvPr>
          <p:cNvSpPr txBox="1"/>
          <p:nvPr/>
        </p:nvSpPr>
        <p:spPr>
          <a:xfrm>
            <a:off x="5622245" y="2374629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206 mil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5331316-C93B-3784-3C68-8CA3AC509DAA}"/>
              </a:ext>
            </a:extLst>
          </p:cNvPr>
          <p:cNvSpPr txBox="1"/>
          <p:nvPr/>
        </p:nvSpPr>
        <p:spPr>
          <a:xfrm>
            <a:off x="6749466" y="2353884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213 mil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A0CA2ACB-5658-4FD7-1A4C-7C2EBC1357A8}"/>
              </a:ext>
            </a:extLst>
          </p:cNvPr>
          <p:cNvSpPr/>
          <p:nvPr/>
        </p:nvSpPr>
        <p:spPr>
          <a:xfrm>
            <a:off x="7007078" y="4173940"/>
            <a:ext cx="4685598" cy="1996043"/>
          </a:xfrm>
          <a:prstGeom prst="roundRect">
            <a:avLst/>
          </a:prstGeom>
          <a:solidFill>
            <a:srgbClr val="25B5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b="1" dirty="0"/>
              <a:t>Quanto à desigualdade de gênero, Minas Gerais apresentou uma redução mais intensa</a:t>
            </a:r>
            <a:r>
              <a:rPr lang="pt-BR" sz="1400" dirty="0"/>
              <a:t>, com a diferença entre homens e mulheres caindo de </a:t>
            </a:r>
            <a:r>
              <a:rPr lang="pt-BR" sz="1400" b="1" dirty="0"/>
              <a:t>464% em 2020 </a:t>
            </a:r>
            <a:r>
              <a:rPr lang="pt-BR" sz="1400" dirty="0"/>
              <a:t>para </a:t>
            </a:r>
            <a:r>
              <a:rPr lang="pt-BR" sz="1400" b="1" dirty="0"/>
              <a:t>404% em 2023,</a:t>
            </a:r>
            <a:r>
              <a:rPr lang="pt-BR" sz="1400" dirty="0"/>
              <a:t> uma </a:t>
            </a:r>
            <a:r>
              <a:rPr lang="pt-BR" sz="1400" b="1" dirty="0"/>
              <a:t>queda de 60 pontos percentuais</a:t>
            </a:r>
            <a:r>
              <a:rPr lang="pt-BR" sz="1400" dirty="0"/>
              <a:t>. </a:t>
            </a:r>
            <a:r>
              <a:rPr lang="pt-BR" sz="1400" b="1" dirty="0"/>
              <a:t>No Brasil, a diferença foi de 49 pontos percentuais </a:t>
            </a:r>
            <a:r>
              <a:rPr lang="pt-BR" sz="1400" dirty="0"/>
              <a:t>no mesmo período. </a:t>
            </a:r>
            <a:r>
              <a:rPr lang="pt-BR" sz="1400" b="1" dirty="0"/>
              <a:t>Apesar da redução mais expressiva em Minas, os dados mostram que a disparidade ainda é maior no estado.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86F79087-E54B-A55F-DBD4-67829D08C725}"/>
              </a:ext>
            </a:extLst>
          </p:cNvPr>
          <p:cNvSpPr txBox="1"/>
          <p:nvPr/>
        </p:nvSpPr>
        <p:spPr>
          <a:xfrm>
            <a:off x="1177318" y="6600043"/>
            <a:ext cx="54996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Fontes: </a:t>
            </a:r>
            <a:r>
              <a:rPr lang="pt-BR" sz="1000">
                <a:solidFill>
                  <a:prstClr val="black"/>
                </a:solidFill>
                <a:latin typeface="Calibri" panose="020F0502020204030204"/>
              </a:rPr>
              <a:t>RAIS. </a:t>
            </a:r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Elaboração: Gerência de Economia e Finanças Empresariais.</a:t>
            </a:r>
            <a:endParaRPr lang="pt-BR" sz="1000"/>
          </a:p>
        </p:txBody>
      </p:sp>
      <p:pic>
        <p:nvPicPr>
          <p:cNvPr id="2" name="Gráfico 1" descr="Mulher estrutura de tópicos">
            <a:extLst>
              <a:ext uri="{FF2B5EF4-FFF2-40B4-BE49-F238E27FC236}">
                <a16:creationId xmlns:a16="http://schemas.microsoft.com/office/drawing/2014/main" id="{4ECD7600-D475-93F9-9056-A0A926E22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20470" y="1654035"/>
            <a:ext cx="360000" cy="360000"/>
          </a:xfrm>
          <a:prstGeom prst="rect">
            <a:avLst/>
          </a:prstGeom>
        </p:spPr>
      </p:pic>
      <p:pic>
        <p:nvPicPr>
          <p:cNvPr id="5" name="Gráfico 4" descr="Homem estrutura de tópicos">
            <a:extLst>
              <a:ext uri="{FF2B5EF4-FFF2-40B4-BE49-F238E27FC236}">
                <a16:creationId xmlns:a16="http://schemas.microsoft.com/office/drawing/2014/main" id="{BFF1B865-1F59-CE82-7EC0-B979FFD32B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02094" y="1654035"/>
            <a:ext cx="360000" cy="360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05972AA-E928-9062-0C95-E791F4A49F15}"/>
              </a:ext>
            </a:extLst>
          </p:cNvPr>
          <p:cNvSpPr txBox="1"/>
          <p:nvPr/>
        </p:nvSpPr>
        <p:spPr>
          <a:xfrm>
            <a:off x="2545881" y="2048620"/>
            <a:ext cx="691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2E75B6"/>
                </a:solidFill>
              </a:rPr>
              <a:t>84,0%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5FA6745E-8303-1CA0-ECBC-ACCF48773292}"/>
              </a:ext>
            </a:extLst>
          </p:cNvPr>
          <p:cNvSpPr/>
          <p:nvPr/>
        </p:nvSpPr>
        <p:spPr>
          <a:xfrm>
            <a:off x="2664444" y="2050502"/>
            <a:ext cx="958639" cy="243692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EE29B49-56DD-E6D1-CB1B-A5E0473C6376}"/>
              </a:ext>
            </a:extLst>
          </p:cNvPr>
          <p:cNvSpPr txBox="1"/>
          <p:nvPr/>
        </p:nvSpPr>
        <p:spPr>
          <a:xfrm>
            <a:off x="3050053" y="2048619"/>
            <a:ext cx="691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9DC3E6"/>
                </a:solidFill>
              </a:rPr>
              <a:t>16,0%</a:t>
            </a:r>
          </a:p>
        </p:txBody>
      </p:sp>
      <p:pic>
        <p:nvPicPr>
          <p:cNvPr id="78" name="Gráfico 77" descr="Mulher estrutura de tópicos">
            <a:extLst>
              <a:ext uri="{FF2B5EF4-FFF2-40B4-BE49-F238E27FC236}">
                <a16:creationId xmlns:a16="http://schemas.microsoft.com/office/drawing/2014/main" id="{07CB9D11-F0E0-D8B5-8DA6-AC5E00713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64403" y="1647544"/>
            <a:ext cx="360000" cy="360000"/>
          </a:xfrm>
          <a:prstGeom prst="rect">
            <a:avLst/>
          </a:prstGeom>
        </p:spPr>
      </p:pic>
      <p:pic>
        <p:nvPicPr>
          <p:cNvPr id="79" name="Gráfico 78" descr="Homem estrutura de tópicos">
            <a:extLst>
              <a:ext uri="{FF2B5EF4-FFF2-40B4-BE49-F238E27FC236}">
                <a16:creationId xmlns:a16="http://schemas.microsoft.com/office/drawing/2014/main" id="{1C563C0C-D131-683C-6DFE-79D5E0511F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46027" y="1647544"/>
            <a:ext cx="360000" cy="360000"/>
          </a:xfrm>
          <a:prstGeom prst="rect">
            <a:avLst/>
          </a:prstGeom>
        </p:spPr>
      </p:pic>
      <p:sp>
        <p:nvSpPr>
          <p:cNvPr id="80" name="CaixaDeTexto 79">
            <a:extLst>
              <a:ext uri="{FF2B5EF4-FFF2-40B4-BE49-F238E27FC236}">
                <a16:creationId xmlns:a16="http://schemas.microsoft.com/office/drawing/2014/main" id="{87E48BF7-C27A-2588-540B-B2525EB8BA3F}"/>
              </a:ext>
            </a:extLst>
          </p:cNvPr>
          <p:cNvSpPr txBox="1"/>
          <p:nvPr/>
        </p:nvSpPr>
        <p:spPr>
          <a:xfrm>
            <a:off x="3689814" y="2042129"/>
            <a:ext cx="691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2E75B6"/>
                </a:solidFill>
              </a:rPr>
              <a:t>84,5%</a:t>
            </a:r>
          </a:p>
        </p:txBody>
      </p:sp>
      <p:sp>
        <p:nvSpPr>
          <p:cNvPr id="81" name="Retângulo: Cantos Arredondados 80">
            <a:extLst>
              <a:ext uri="{FF2B5EF4-FFF2-40B4-BE49-F238E27FC236}">
                <a16:creationId xmlns:a16="http://schemas.microsoft.com/office/drawing/2014/main" id="{5DCD102E-2F16-44A6-B49E-0BE22FDFD0AD}"/>
              </a:ext>
            </a:extLst>
          </p:cNvPr>
          <p:cNvSpPr/>
          <p:nvPr/>
        </p:nvSpPr>
        <p:spPr>
          <a:xfrm>
            <a:off x="3808377" y="2044011"/>
            <a:ext cx="958639" cy="243692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BE84E103-4D78-A7BD-590C-BA814C6C5523}"/>
              </a:ext>
            </a:extLst>
          </p:cNvPr>
          <p:cNvSpPr txBox="1"/>
          <p:nvPr/>
        </p:nvSpPr>
        <p:spPr>
          <a:xfrm>
            <a:off x="4193986" y="2042128"/>
            <a:ext cx="691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9DC3E6"/>
                </a:solidFill>
              </a:rPr>
              <a:t>15,5%</a:t>
            </a:r>
          </a:p>
        </p:txBody>
      </p:sp>
      <p:pic>
        <p:nvPicPr>
          <p:cNvPr id="92" name="Gráfico 91" descr="Mulher estrutura de tópicos">
            <a:extLst>
              <a:ext uri="{FF2B5EF4-FFF2-40B4-BE49-F238E27FC236}">
                <a16:creationId xmlns:a16="http://schemas.microsoft.com/office/drawing/2014/main" id="{5AFC529D-68D3-8D07-34E7-CEA52C9FF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5705" y="1647544"/>
            <a:ext cx="360000" cy="360000"/>
          </a:xfrm>
          <a:prstGeom prst="rect">
            <a:avLst/>
          </a:prstGeom>
        </p:spPr>
      </p:pic>
      <p:pic>
        <p:nvPicPr>
          <p:cNvPr id="93" name="Gráfico 92" descr="Homem estrutura de tópicos">
            <a:extLst>
              <a:ext uri="{FF2B5EF4-FFF2-40B4-BE49-F238E27FC236}">
                <a16:creationId xmlns:a16="http://schemas.microsoft.com/office/drawing/2014/main" id="{E9CE3B75-4DF3-6AAC-D569-F76B7E6990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67329" y="1647544"/>
            <a:ext cx="360000" cy="360000"/>
          </a:xfrm>
          <a:prstGeom prst="rect">
            <a:avLst/>
          </a:prstGeom>
        </p:spPr>
      </p:pic>
      <p:sp>
        <p:nvSpPr>
          <p:cNvPr id="94" name="CaixaDeTexto 93">
            <a:extLst>
              <a:ext uri="{FF2B5EF4-FFF2-40B4-BE49-F238E27FC236}">
                <a16:creationId xmlns:a16="http://schemas.microsoft.com/office/drawing/2014/main" id="{CAABF2E0-44B8-913F-CD80-140DDF0F2B00}"/>
              </a:ext>
            </a:extLst>
          </p:cNvPr>
          <p:cNvSpPr txBox="1"/>
          <p:nvPr/>
        </p:nvSpPr>
        <p:spPr>
          <a:xfrm>
            <a:off x="4811116" y="2042129"/>
            <a:ext cx="691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2E75B6"/>
                </a:solidFill>
              </a:rPr>
              <a:t>84,8%</a:t>
            </a:r>
          </a:p>
        </p:txBody>
      </p:sp>
      <p:sp>
        <p:nvSpPr>
          <p:cNvPr id="95" name="Retângulo: Cantos Arredondados 94">
            <a:extLst>
              <a:ext uri="{FF2B5EF4-FFF2-40B4-BE49-F238E27FC236}">
                <a16:creationId xmlns:a16="http://schemas.microsoft.com/office/drawing/2014/main" id="{4416D0E7-5988-F150-2986-E6B45D9871A8}"/>
              </a:ext>
            </a:extLst>
          </p:cNvPr>
          <p:cNvSpPr/>
          <p:nvPr/>
        </p:nvSpPr>
        <p:spPr>
          <a:xfrm>
            <a:off x="4929679" y="2044011"/>
            <a:ext cx="958639" cy="243692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8C182154-4402-E9C5-97F6-1CAB830563F1}"/>
              </a:ext>
            </a:extLst>
          </p:cNvPr>
          <p:cNvSpPr txBox="1"/>
          <p:nvPr/>
        </p:nvSpPr>
        <p:spPr>
          <a:xfrm>
            <a:off x="5315288" y="2042128"/>
            <a:ext cx="691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9DC3E6"/>
                </a:solidFill>
              </a:rPr>
              <a:t>15,2%</a:t>
            </a:r>
          </a:p>
        </p:txBody>
      </p:sp>
      <p:pic>
        <p:nvPicPr>
          <p:cNvPr id="97" name="Gráfico 96" descr="Mulher estrutura de tópicos">
            <a:extLst>
              <a:ext uri="{FF2B5EF4-FFF2-40B4-BE49-F238E27FC236}">
                <a16:creationId xmlns:a16="http://schemas.microsoft.com/office/drawing/2014/main" id="{65F00622-E351-B23F-0EE4-82BF6F9B7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04320" y="1700160"/>
            <a:ext cx="360000" cy="360000"/>
          </a:xfrm>
          <a:prstGeom prst="rect">
            <a:avLst/>
          </a:prstGeom>
        </p:spPr>
      </p:pic>
      <p:pic>
        <p:nvPicPr>
          <p:cNvPr id="98" name="Gráfico 97" descr="Homem estrutura de tópicos">
            <a:extLst>
              <a:ext uri="{FF2B5EF4-FFF2-40B4-BE49-F238E27FC236}">
                <a16:creationId xmlns:a16="http://schemas.microsoft.com/office/drawing/2014/main" id="{3A76AA90-03E1-5D44-4B1F-B249DF5C40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85944" y="1700160"/>
            <a:ext cx="360000" cy="360000"/>
          </a:xfrm>
          <a:prstGeom prst="rect">
            <a:avLst/>
          </a:prstGeom>
        </p:spPr>
      </p:pic>
      <p:sp>
        <p:nvSpPr>
          <p:cNvPr id="99" name="CaixaDeTexto 98">
            <a:extLst>
              <a:ext uri="{FF2B5EF4-FFF2-40B4-BE49-F238E27FC236}">
                <a16:creationId xmlns:a16="http://schemas.microsoft.com/office/drawing/2014/main" id="{BCDE5978-8A95-6EC3-D817-1175C637501E}"/>
              </a:ext>
            </a:extLst>
          </p:cNvPr>
          <p:cNvSpPr txBox="1"/>
          <p:nvPr/>
        </p:nvSpPr>
        <p:spPr>
          <a:xfrm>
            <a:off x="5929731" y="2094745"/>
            <a:ext cx="691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2E75B6"/>
                </a:solidFill>
              </a:rPr>
              <a:t>84,9%</a:t>
            </a:r>
          </a:p>
        </p:txBody>
      </p:sp>
      <p:sp>
        <p:nvSpPr>
          <p:cNvPr id="100" name="Retângulo: Cantos Arredondados 99">
            <a:extLst>
              <a:ext uri="{FF2B5EF4-FFF2-40B4-BE49-F238E27FC236}">
                <a16:creationId xmlns:a16="http://schemas.microsoft.com/office/drawing/2014/main" id="{E3FD9E08-CDF3-474C-0AB4-FB484F3734F0}"/>
              </a:ext>
            </a:extLst>
          </p:cNvPr>
          <p:cNvSpPr/>
          <p:nvPr/>
        </p:nvSpPr>
        <p:spPr>
          <a:xfrm>
            <a:off x="6048294" y="2096627"/>
            <a:ext cx="958639" cy="243692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1" name="CaixaDeTexto 100">
            <a:extLst>
              <a:ext uri="{FF2B5EF4-FFF2-40B4-BE49-F238E27FC236}">
                <a16:creationId xmlns:a16="http://schemas.microsoft.com/office/drawing/2014/main" id="{B5F34E0C-3018-67C8-1EA1-885478603ABD}"/>
              </a:ext>
            </a:extLst>
          </p:cNvPr>
          <p:cNvSpPr txBox="1"/>
          <p:nvPr/>
        </p:nvSpPr>
        <p:spPr>
          <a:xfrm>
            <a:off x="6433903" y="2094744"/>
            <a:ext cx="691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9DC3E6"/>
                </a:solidFill>
              </a:rPr>
              <a:t>15,1%</a:t>
            </a:r>
          </a:p>
        </p:txBody>
      </p:sp>
      <p:pic>
        <p:nvPicPr>
          <p:cNvPr id="102" name="Gráfico 101" descr="Mulher estrutura de tópicos">
            <a:extLst>
              <a:ext uri="{FF2B5EF4-FFF2-40B4-BE49-F238E27FC236}">
                <a16:creationId xmlns:a16="http://schemas.microsoft.com/office/drawing/2014/main" id="{D2EA659F-7E21-CA59-5892-68BCC771C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8955" y="1662393"/>
            <a:ext cx="360000" cy="360000"/>
          </a:xfrm>
          <a:prstGeom prst="rect">
            <a:avLst/>
          </a:prstGeom>
        </p:spPr>
      </p:pic>
      <p:pic>
        <p:nvPicPr>
          <p:cNvPr id="103" name="Gráfico 102" descr="Homem estrutura de tópicos">
            <a:extLst>
              <a:ext uri="{FF2B5EF4-FFF2-40B4-BE49-F238E27FC236}">
                <a16:creationId xmlns:a16="http://schemas.microsoft.com/office/drawing/2014/main" id="{B5FDB43B-05AF-9B56-1C60-F40E9FF20C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90579" y="1662393"/>
            <a:ext cx="360000" cy="360000"/>
          </a:xfrm>
          <a:prstGeom prst="rect">
            <a:avLst/>
          </a:prstGeom>
        </p:spPr>
      </p:pic>
      <p:sp>
        <p:nvSpPr>
          <p:cNvPr id="104" name="CaixaDeTexto 103">
            <a:extLst>
              <a:ext uri="{FF2B5EF4-FFF2-40B4-BE49-F238E27FC236}">
                <a16:creationId xmlns:a16="http://schemas.microsoft.com/office/drawing/2014/main" id="{C8C37ACE-8AAA-106F-1346-1D9B4BE53E92}"/>
              </a:ext>
            </a:extLst>
          </p:cNvPr>
          <p:cNvSpPr txBox="1"/>
          <p:nvPr/>
        </p:nvSpPr>
        <p:spPr>
          <a:xfrm>
            <a:off x="7034366" y="2056978"/>
            <a:ext cx="691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2E75B6"/>
                </a:solidFill>
              </a:rPr>
              <a:t>84,3%</a:t>
            </a:r>
          </a:p>
        </p:txBody>
      </p:sp>
      <p:sp>
        <p:nvSpPr>
          <p:cNvPr id="105" name="Retângulo: Cantos Arredondados 104">
            <a:extLst>
              <a:ext uri="{FF2B5EF4-FFF2-40B4-BE49-F238E27FC236}">
                <a16:creationId xmlns:a16="http://schemas.microsoft.com/office/drawing/2014/main" id="{CC8B1C82-070A-773A-66BB-1119DD6AA0D4}"/>
              </a:ext>
            </a:extLst>
          </p:cNvPr>
          <p:cNvSpPr/>
          <p:nvPr/>
        </p:nvSpPr>
        <p:spPr>
          <a:xfrm>
            <a:off x="7152929" y="2058860"/>
            <a:ext cx="958639" cy="243692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A2EEC1FD-A761-2ABB-BC40-70686541AD6C}"/>
              </a:ext>
            </a:extLst>
          </p:cNvPr>
          <p:cNvSpPr txBox="1"/>
          <p:nvPr/>
        </p:nvSpPr>
        <p:spPr>
          <a:xfrm>
            <a:off x="7538538" y="2056977"/>
            <a:ext cx="691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9DC3E6"/>
                </a:solidFill>
              </a:rPr>
              <a:t>15,7%</a:t>
            </a:r>
          </a:p>
        </p:txBody>
      </p:sp>
      <p:pic>
        <p:nvPicPr>
          <p:cNvPr id="107" name="Gráfico 106" descr="Mulher estrutura de tópicos">
            <a:extLst>
              <a:ext uri="{FF2B5EF4-FFF2-40B4-BE49-F238E27FC236}">
                <a16:creationId xmlns:a16="http://schemas.microsoft.com/office/drawing/2014/main" id="{849407AE-2BF3-F3E5-15ED-799ED786A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14216" y="1613841"/>
            <a:ext cx="360000" cy="360000"/>
          </a:xfrm>
          <a:prstGeom prst="rect">
            <a:avLst/>
          </a:prstGeom>
        </p:spPr>
      </p:pic>
      <p:pic>
        <p:nvPicPr>
          <p:cNvPr id="108" name="Gráfico 107" descr="Homem estrutura de tópicos">
            <a:extLst>
              <a:ext uri="{FF2B5EF4-FFF2-40B4-BE49-F238E27FC236}">
                <a16:creationId xmlns:a16="http://schemas.microsoft.com/office/drawing/2014/main" id="{DA9C48A5-8B78-A293-A71C-BEB90CBC50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95840" y="1613841"/>
            <a:ext cx="360000" cy="360000"/>
          </a:xfrm>
          <a:prstGeom prst="rect">
            <a:avLst/>
          </a:prstGeom>
        </p:spPr>
      </p:pic>
      <p:sp>
        <p:nvSpPr>
          <p:cNvPr id="109" name="CaixaDeTexto 108">
            <a:extLst>
              <a:ext uri="{FF2B5EF4-FFF2-40B4-BE49-F238E27FC236}">
                <a16:creationId xmlns:a16="http://schemas.microsoft.com/office/drawing/2014/main" id="{BAB079E7-9A94-3086-44C2-F49F6A3F5556}"/>
              </a:ext>
            </a:extLst>
          </p:cNvPr>
          <p:cNvSpPr txBox="1"/>
          <p:nvPr/>
        </p:nvSpPr>
        <p:spPr>
          <a:xfrm>
            <a:off x="8139627" y="2008426"/>
            <a:ext cx="691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2E75B6"/>
                </a:solidFill>
              </a:rPr>
              <a:t>84,4%</a:t>
            </a:r>
          </a:p>
        </p:txBody>
      </p:sp>
      <p:sp>
        <p:nvSpPr>
          <p:cNvPr id="110" name="Retângulo: Cantos Arredondados 109">
            <a:extLst>
              <a:ext uri="{FF2B5EF4-FFF2-40B4-BE49-F238E27FC236}">
                <a16:creationId xmlns:a16="http://schemas.microsoft.com/office/drawing/2014/main" id="{8470925E-D39A-FD67-9B01-9568F474F657}"/>
              </a:ext>
            </a:extLst>
          </p:cNvPr>
          <p:cNvSpPr/>
          <p:nvPr/>
        </p:nvSpPr>
        <p:spPr>
          <a:xfrm>
            <a:off x="8258190" y="2010308"/>
            <a:ext cx="958639" cy="243692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1" name="CaixaDeTexto 110">
            <a:extLst>
              <a:ext uri="{FF2B5EF4-FFF2-40B4-BE49-F238E27FC236}">
                <a16:creationId xmlns:a16="http://schemas.microsoft.com/office/drawing/2014/main" id="{D97BD156-BA4F-7CFA-CA5D-2196095B2585}"/>
              </a:ext>
            </a:extLst>
          </p:cNvPr>
          <p:cNvSpPr txBox="1"/>
          <p:nvPr/>
        </p:nvSpPr>
        <p:spPr>
          <a:xfrm>
            <a:off x="8643799" y="2008425"/>
            <a:ext cx="691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9DC3E6"/>
                </a:solidFill>
              </a:rPr>
              <a:t>15,6%</a:t>
            </a:r>
          </a:p>
        </p:txBody>
      </p:sp>
      <p:pic>
        <p:nvPicPr>
          <p:cNvPr id="112" name="Gráfico 111" descr="Mulher estrutura de tópicos">
            <a:extLst>
              <a:ext uri="{FF2B5EF4-FFF2-40B4-BE49-F238E27FC236}">
                <a16:creationId xmlns:a16="http://schemas.microsoft.com/office/drawing/2014/main" id="{D176C0D9-5F4B-74ED-0AF5-F1069C4DC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46586" y="1513644"/>
            <a:ext cx="360000" cy="360000"/>
          </a:xfrm>
          <a:prstGeom prst="rect">
            <a:avLst/>
          </a:prstGeom>
        </p:spPr>
      </p:pic>
      <p:pic>
        <p:nvPicPr>
          <p:cNvPr id="113" name="Gráfico 112" descr="Homem estrutura de tópicos">
            <a:extLst>
              <a:ext uri="{FF2B5EF4-FFF2-40B4-BE49-F238E27FC236}">
                <a16:creationId xmlns:a16="http://schemas.microsoft.com/office/drawing/2014/main" id="{0A669F56-27B6-7B23-0C5F-984B7F248F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28210" y="1513644"/>
            <a:ext cx="360000" cy="360000"/>
          </a:xfrm>
          <a:prstGeom prst="rect">
            <a:avLst/>
          </a:prstGeom>
        </p:spPr>
      </p:pic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36590D6A-E6BC-7097-F089-2A90A649B76F}"/>
              </a:ext>
            </a:extLst>
          </p:cNvPr>
          <p:cNvSpPr txBox="1"/>
          <p:nvPr/>
        </p:nvSpPr>
        <p:spPr>
          <a:xfrm>
            <a:off x="9271997" y="1908229"/>
            <a:ext cx="691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2E75B6"/>
                </a:solidFill>
              </a:rPr>
              <a:t>83,4%</a:t>
            </a:r>
          </a:p>
        </p:txBody>
      </p:sp>
      <p:sp>
        <p:nvSpPr>
          <p:cNvPr id="115" name="Retângulo: Cantos Arredondados 114">
            <a:extLst>
              <a:ext uri="{FF2B5EF4-FFF2-40B4-BE49-F238E27FC236}">
                <a16:creationId xmlns:a16="http://schemas.microsoft.com/office/drawing/2014/main" id="{ADC77060-41C8-FD40-1DE1-506E904ABA2F}"/>
              </a:ext>
            </a:extLst>
          </p:cNvPr>
          <p:cNvSpPr/>
          <p:nvPr/>
        </p:nvSpPr>
        <p:spPr>
          <a:xfrm>
            <a:off x="9390560" y="1910111"/>
            <a:ext cx="958639" cy="243692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F582B17D-DF9F-1DC0-7DCC-08370113EC31}"/>
              </a:ext>
            </a:extLst>
          </p:cNvPr>
          <p:cNvSpPr txBox="1"/>
          <p:nvPr/>
        </p:nvSpPr>
        <p:spPr>
          <a:xfrm>
            <a:off x="9776169" y="1908228"/>
            <a:ext cx="691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>
                <a:solidFill>
                  <a:srgbClr val="9DC3E6"/>
                </a:solidFill>
              </a:rPr>
              <a:t>16,6%</a:t>
            </a: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34FFBDBB-7720-BF97-1963-2CE4F40ECBFA}"/>
              </a:ext>
            </a:extLst>
          </p:cNvPr>
          <p:cNvSpPr txBox="1"/>
          <p:nvPr/>
        </p:nvSpPr>
        <p:spPr>
          <a:xfrm>
            <a:off x="7887220" y="2266454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230 mil</a:t>
            </a:r>
          </a:p>
        </p:txBody>
      </p: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B324D14C-B0D3-D0CD-E8EF-E327F362DFA4}"/>
              </a:ext>
            </a:extLst>
          </p:cNvPr>
          <p:cNvSpPr txBox="1"/>
          <p:nvPr/>
        </p:nvSpPr>
        <p:spPr>
          <a:xfrm>
            <a:off x="9007547" y="2218150"/>
            <a:ext cx="1416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tx1">
                    <a:lumMod val="65000"/>
                    <a:lumOff val="35000"/>
                  </a:schemeClr>
                </a:solidFill>
              </a:rPr>
              <a:t>238 mil</a:t>
            </a:r>
          </a:p>
        </p:txBody>
      </p:sp>
    </p:spTree>
    <p:extLst>
      <p:ext uri="{BB962C8B-B14F-4D97-AF65-F5344CB8AC3E}">
        <p14:creationId xmlns:p14="http://schemas.microsoft.com/office/powerpoint/2010/main" val="21517630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f5481da-7936-4830-bfde-431626c08260" xsi:nil="true"/>
    <lcf76f155ced4ddcb4097134ff3c332f xmlns="cf7d08b6-b4d3-487f-a404-66bce36a3d5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9D8BF31C60CAB469C76656FFAB1BF14" ma:contentTypeVersion="15" ma:contentTypeDescription="Crie um novo documento." ma:contentTypeScope="" ma:versionID="e555f733b9bb2afa20e9a573b7708a48">
  <xsd:schema xmlns:xsd="http://www.w3.org/2001/XMLSchema" xmlns:xs="http://www.w3.org/2001/XMLSchema" xmlns:p="http://schemas.microsoft.com/office/2006/metadata/properties" xmlns:ns2="af5481da-7936-4830-bfde-431626c08260" xmlns:ns3="cf7d08b6-b4d3-487f-a404-66bce36a3d56" targetNamespace="http://schemas.microsoft.com/office/2006/metadata/properties" ma:root="true" ma:fieldsID="48c74c95add58837eb234b9b5e4042ee" ns2:_="" ns3:_="">
    <xsd:import namespace="af5481da-7936-4830-bfde-431626c08260"/>
    <xsd:import namespace="cf7d08b6-b4d3-487f-a404-66bce36a3d5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5481da-7936-4830-bfde-431626c0826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22e6ba8-f0b8-4899-a6a6-3872a8fb9c76}" ma:internalName="TaxCatchAll" ma:showField="CatchAllData" ma:web="af5481da-7936-4830-bfde-431626c082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7d08b6-b4d3-487f-a404-66bce36a3d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Marcações de imagem" ma:readOnly="false" ma:fieldId="{5cf76f15-5ced-4ddc-b409-7134ff3c332f}" ma:taxonomyMulti="true" ma:sspId="40f287d0-3547-4ca5-bbd7-dc4ee13a78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E8D38A-BB1B-477B-8FE8-6AA2703D4BA0}">
  <ds:schemaRefs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af5481da-7936-4830-bfde-431626c08260"/>
    <ds:schemaRef ds:uri="http://schemas.openxmlformats.org/package/2006/metadata/core-properties"/>
    <ds:schemaRef ds:uri="cf7d08b6-b4d3-487f-a404-66bce36a3d56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4207C04-A0A8-415F-B4F1-2145A9DDD2BD}">
  <ds:schemaRefs>
    <ds:schemaRef ds:uri="af5481da-7936-4830-bfde-431626c08260"/>
    <ds:schemaRef ds:uri="cf7d08b6-b4d3-487f-a404-66bce36a3d5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4E445C5-1428-486E-8C80-075A8E9149A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f875e12-0f6f-4fff-bdbe-d552254e7653}" enabled="0" method="" siteId="{6f875e12-0f6f-4fff-bdbe-d552254e765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2531</Words>
  <Application>Microsoft Office PowerPoint</Application>
  <PresentationFormat>Widescreen</PresentationFormat>
  <Paragraphs>279</Paragraphs>
  <Slides>14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Tema do Office</vt:lpstr>
      <vt:lpstr>1_Tema do Office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Karine Oliveira Fernandes da Cruz</dc:creator>
  <cp:lastModifiedBy>Luiza de Mello Teixeira</cp:lastModifiedBy>
  <cp:revision>2</cp:revision>
  <cp:lastPrinted>2024-02-05T20:21:47Z</cp:lastPrinted>
  <dcterms:created xsi:type="dcterms:W3CDTF">2023-12-20T13:17:59Z</dcterms:created>
  <dcterms:modified xsi:type="dcterms:W3CDTF">2025-08-25T18:28:18Z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0x01010009D8BF31C60CAB469C76656FFAB1BF14</vt:lpwstr>
  </property>
  <property fmtid="{D5CDD505-2E9C-101B-9397-08002B2CF9AE}" pid="3" name="MediaServiceImageTags">
    <vt:lpwstr/>
  </property>
</Properties>
</file>