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  <p:sldId id="256" r:id="rId6"/>
    <p:sldId id="258" r:id="rId7"/>
  </p:sldIdLst>
  <p:sldSz cx="12193588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199" y="1122363"/>
            <a:ext cx="9145191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199" y="3602038"/>
            <a:ext cx="9145191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309" y="6356351"/>
            <a:ext cx="2743557" cy="365125"/>
          </a:xfrm>
          <a:prstGeom prst="rect">
            <a:avLst/>
          </a:prstGeom>
        </p:spPr>
        <p:txBody>
          <a:bodyPr/>
          <a:lstStyle/>
          <a:p>
            <a:fld id="{437A969C-D544-44E8-B12E-2900CEA5441B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9126" y="6356351"/>
            <a:ext cx="4115336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1722" y="6356351"/>
            <a:ext cx="2743557" cy="365125"/>
          </a:xfrm>
          <a:prstGeom prst="rect">
            <a:avLst/>
          </a:prstGeom>
        </p:spPr>
        <p:txBody>
          <a:bodyPr/>
          <a:lstStyle/>
          <a:p>
            <a:fld id="{2FF353E9-3375-44D1-AFBD-154FAE93C5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2685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309" y="365126"/>
            <a:ext cx="1051697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309" y="1825625"/>
            <a:ext cx="1051697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309" y="6356351"/>
            <a:ext cx="2743557" cy="365125"/>
          </a:xfrm>
          <a:prstGeom prst="rect">
            <a:avLst/>
          </a:prstGeom>
        </p:spPr>
        <p:txBody>
          <a:bodyPr/>
          <a:lstStyle/>
          <a:p>
            <a:fld id="{437A969C-D544-44E8-B12E-2900CEA5441B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9126" y="6356351"/>
            <a:ext cx="4115336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1722" y="6356351"/>
            <a:ext cx="2743557" cy="365125"/>
          </a:xfrm>
          <a:prstGeom prst="rect">
            <a:avLst/>
          </a:prstGeom>
        </p:spPr>
        <p:txBody>
          <a:bodyPr/>
          <a:lstStyle/>
          <a:p>
            <a:fld id="{2FF353E9-3375-44D1-AFBD-154FAE93C5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8334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958" y="1709739"/>
            <a:ext cx="1051697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958" y="4589464"/>
            <a:ext cx="1051697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309" y="6356351"/>
            <a:ext cx="2743557" cy="365125"/>
          </a:xfrm>
          <a:prstGeom prst="rect">
            <a:avLst/>
          </a:prstGeom>
        </p:spPr>
        <p:txBody>
          <a:bodyPr/>
          <a:lstStyle/>
          <a:p>
            <a:fld id="{437A969C-D544-44E8-B12E-2900CEA5441B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9126" y="6356351"/>
            <a:ext cx="4115336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1722" y="6356351"/>
            <a:ext cx="2743557" cy="365125"/>
          </a:xfrm>
          <a:prstGeom prst="rect">
            <a:avLst/>
          </a:prstGeom>
        </p:spPr>
        <p:txBody>
          <a:bodyPr/>
          <a:lstStyle/>
          <a:p>
            <a:fld id="{2FF353E9-3375-44D1-AFBD-154FAE93C5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9333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309" y="365126"/>
            <a:ext cx="1051697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309" y="1825625"/>
            <a:ext cx="518227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004" y="1825625"/>
            <a:ext cx="518227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309" y="6356351"/>
            <a:ext cx="2743557" cy="365125"/>
          </a:xfrm>
          <a:prstGeom prst="rect">
            <a:avLst/>
          </a:prstGeom>
        </p:spPr>
        <p:txBody>
          <a:bodyPr/>
          <a:lstStyle/>
          <a:p>
            <a:fld id="{437A969C-D544-44E8-B12E-2900CEA5441B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9126" y="6356351"/>
            <a:ext cx="4115336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1722" y="6356351"/>
            <a:ext cx="2743557" cy="365125"/>
          </a:xfrm>
          <a:prstGeom prst="rect">
            <a:avLst/>
          </a:prstGeom>
        </p:spPr>
        <p:txBody>
          <a:bodyPr/>
          <a:lstStyle/>
          <a:p>
            <a:fld id="{2FF353E9-3375-44D1-AFBD-154FAE93C5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275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897" y="365126"/>
            <a:ext cx="1051697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898" y="1681163"/>
            <a:ext cx="5158459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898" y="2505075"/>
            <a:ext cx="5158459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3004" y="1681163"/>
            <a:ext cx="518386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3004" y="2505075"/>
            <a:ext cx="5183863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309" y="6356351"/>
            <a:ext cx="2743557" cy="365125"/>
          </a:xfrm>
          <a:prstGeom prst="rect">
            <a:avLst/>
          </a:prstGeom>
        </p:spPr>
        <p:txBody>
          <a:bodyPr/>
          <a:lstStyle/>
          <a:p>
            <a:fld id="{437A969C-D544-44E8-B12E-2900CEA5441B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9126" y="6356351"/>
            <a:ext cx="4115336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1722" y="6356351"/>
            <a:ext cx="2743557" cy="365125"/>
          </a:xfrm>
          <a:prstGeom prst="rect">
            <a:avLst/>
          </a:prstGeom>
        </p:spPr>
        <p:txBody>
          <a:bodyPr/>
          <a:lstStyle/>
          <a:p>
            <a:fld id="{2FF353E9-3375-44D1-AFBD-154FAE93C5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6414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309" y="365126"/>
            <a:ext cx="1051697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309" y="6356351"/>
            <a:ext cx="2743557" cy="365125"/>
          </a:xfrm>
          <a:prstGeom prst="rect">
            <a:avLst/>
          </a:prstGeom>
        </p:spPr>
        <p:txBody>
          <a:bodyPr/>
          <a:lstStyle/>
          <a:p>
            <a:fld id="{437A969C-D544-44E8-B12E-2900CEA5441B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9126" y="6356351"/>
            <a:ext cx="4115336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1722" y="6356351"/>
            <a:ext cx="2743557" cy="365125"/>
          </a:xfrm>
          <a:prstGeom prst="rect">
            <a:avLst/>
          </a:prstGeom>
        </p:spPr>
        <p:txBody>
          <a:bodyPr/>
          <a:lstStyle/>
          <a:p>
            <a:fld id="{2FF353E9-3375-44D1-AFBD-154FAE93C5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9992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309" y="6356351"/>
            <a:ext cx="2743557" cy="365125"/>
          </a:xfrm>
          <a:prstGeom prst="rect">
            <a:avLst/>
          </a:prstGeom>
        </p:spPr>
        <p:txBody>
          <a:bodyPr/>
          <a:lstStyle/>
          <a:p>
            <a:fld id="{437A969C-D544-44E8-B12E-2900CEA5441B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9126" y="6356351"/>
            <a:ext cx="4115336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1722" y="6356351"/>
            <a:ext cx="2743557" cy="365125"/>
          </a:xfrm>
          <a:prstGeom prst="rect">
            <a:avLst/>
          </a:prstGeom>
        </p:spPr>
        <p:txBody>
          <a:bodyPr/>
          <a:lstStyle/>
          <a:p>
            <a:fld id="{2FF353E9-3375-44D1-AFBD-154FAE93C5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9276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898" y="457200"/>
            <a:ext cx="393274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863" y="987426"/>
            <a:ext cx="6173004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898" y="2057400"/>
            <a:ext cx="39327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309" y="6356351"/>
            <a:ext cx="2743557" cy="365125"/>
          </a:xfrm>
          <a:prstGeom prst="rect">
            <a:avLst/>
          </a:prstGeom>
        </p:spPr>
        <p:txBody>
          <a:bodyPr/>
          <a:lstStyle/>
          <a:p>
            <a:fld id="{437A969C-D544-44E8-B12E-2900CEA5441B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9126" y="6356351"/>
            <a:ext cx="4115336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1722" y="6356351"/>
            <a:ext cx="2743557" cy="365125"/>
          </a:xfrm>
          <a:prstGeom prst="rect">
            <a:avLst/>
          </a:prstGeom>
        </p:spPr>
        <p:txBody>
          <a:bodyPr/>
          <a:lstStyle/>
          <a:p>
            <a:fld id="{2FF353E9-3375-44D1-AFBD-154FAE93C5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4857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898" y="457200"/>
            <a:ext cx="393274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863" y="987426"/>
            <a:ext cx="6173004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898" y="2057400"/>
            <a:ext cx="39327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309" y="6356351"/>
            <a:ext cx="2743557" cy="365125"/>
          </a:xfrm>
          <a:prstGeom prst="rect">
            <a:avLst/>
          </a:prstGeom>
        </p:spPr>
        <p:txBody>
          <a:bodyPr/>
          <a:lstStyle/>
          <a:p>
            <a:fld id="{437A969C-D544-44E8-B12E-2900CEA5441B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9126" y="6356351"/>
            <a:ext cx="4115336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1722" y="6356351"/>
            <a:ext cx="2743557" cy="365125"/>
          </a:xfrm>
          <a:prstGeom prst="rect">
            <a:avLst/>
          </a:prstGeom>
        </p:spPr>
        <p:txBody>
          <a:bodyPr/>
          <a:lstStyle/>
          <a:p>
            <a:fld id="{2FF353E9-3375-44D1-AFBD-154FAE93C5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2612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309" y="365126"/>
            <a:ext cx="1051697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309" y="1825625"/>
            <a:ext cx="1051697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309" y="6356351"/>
            <a:ext cx="2743557" cy="365125"/>
          </a:xfrm>
          <a:prstGeom prst="rect">
            <a:avLst/>
          </a:prstGeom>
        </p:spPr>
        <p:txBody>
          <a:bodyPr/>
          <a:lstStyle/>
          <a:p>
            <a:fld id="{437A969C-D544-44E8-B12E-2900CEA5441B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9126" y="6356351"/>
            <a:ext cx="4115336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1722" y="6356351"/>
            <a:ext cx="2743557" cy="365125"/>
          </a:xfrm>
          <a:prstGeom prst="rect">
            <a:avLst/>
          </a:prstGeom>
        </p:spPr>
        <p:txBody>
          <a:bodyPr/>
          <a:lstStyle/>
          <a:p>
            <a:fld id="{2FF353E9-3375-44D1-AFBD-154FAE93C5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0603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6037" y="365125"/>
            <a:ext cx="2629242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309" y="365125"/>
            <a:ext cx="7735307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309" y="6356351"/>
            <a:ext cx="2743557" cy="365125"/>
          </a:xfrm>
          <a:prstGeom prst="rect">
            <a:avLst/>
          </a:prstGeom>
        </p:spPr>
        <p:txBody>
          <a:bodyPr/>
          <a:lstStyle/>
          <a:p>
            <a:fld id="{437A969C-D544-44E8-B12E-2900CEA5441B}" type="datetimeFigureOut">
              <a:rPr lang="pt-BR" smtClean="0"/>
              <a:t>27/04/2026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9126" y="6356351"/>
            <a:ext cx="4115336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1722" y="6356351"/>
            <a:ext cx="2743557" cy="365125"/>
          </a:xfrm>
          <a:prstGeom prst="rect">
            <a:avLst/>
          </a:prstGeom>
        </p:spPr>
        <p:txBody>
          <a:bodyPr/>
          <a:lstStyle/>
          <a:p>
            <a:fld id="{2FF353E9-3375-44D1-AFBD-154FAE93C5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2976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F9F91C6D-50D0-292D-4B0A-EDB925B6EE7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47610"/>
            <a:ext cx="12193588" cy="695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360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D85F4-7099-C02B-6B0C-099D201BA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7E675BE-460B-C4EC-AF51-FDF6876A3320}"/>
              </a:ext>
            </a:extLst>
          </p:cNvPr>
          <p:cNvSpPr txBox="1"/>
          <p:nvPr/>
        </p:nvSpPr>
        <p:spPr>
          <a:xfrm>
            <a:off x="457200" y="1800225"/>
            <a:ext cx="2876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LINHA INOVAÇÃO</a:t>
            </a:r>
          </a:p>
          <a:p>
            <a:pPr algn="ctr"/>
            <a:r>
              <a:rPr lang="pt-BR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pt-BR" b="1" dirty="0">
                <a:solidFill>
                  <a:schemeClr val="bg1"/>
                </a:solidFill>
              </a:rPr>
              <a:t>PROJETOS APROVADOS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AA12040B-6C19-F0D7-4A8B-7C44100749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0277805"/>
              </p:ext>
            </p:extLst>
          </p:nvPr>
        </p:nvGraphicFramePr>
        <p:xfrm>
          <a:off x="4210050" y="1733550"/>
          <a:ext cx="7526337" cy="4862652"/>
        </p:xfrm>
        <a:graphic>
          <a:graphicData uri="http://schemas.openxmlformats.org/drawingml/2006/table">
            <a:tbl>
              <a:tblPr firstRow="1" firstCol="1" bandRow="1"/>
              <a:tblGrid>
                <a:gridCol w="1885995">
                  <a:extLst>
                    <a:ext uri="{9D8B030D-6E8A-4147-A177-3AD203B41FA5}">
                      <a16:colId xmlns:a16="http://schemas.microsoft.com/office/drawing/2014/main" val="3162183362"/>
                    </a:ext>
                  </a:extLst>
                </a:gridCol>
                <a:gridCol w="2973328">
                  <a:extLst>
                    <a:ext uri="{9D8B030D-6E8A-4147-A177-3AD203B41FA5}">
                      <a16:colId xmlns:a16="http://schemas.microsoft.com/office/drawing/2014/main" val="1436574844"/>
                    </a:ext>
                  </a:extLst>
                </a:gridCol>
                <a:gridCol w="2667014">
                  <a:extLst>
                    <a:ext uri="{9D8B030D-6E8A-4147-A177-3AD203B41FA5}">
                      <a16:colId xmlns:a16="http://schemas.microsoft.com/office/drawing/2014/main" val="4022511855"/>
                    </a:ext>
                  </a:extLst>
                </a:gridCol>
              </a:tblGrid>
              <a:tr h="2378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PROJETO</a:t>
                      </a:r>
                      <a:endParaRPr lang="pt-B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8" marR="55538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DESCRIÇÃO </a:t>
                      </a:r>
                    </a:p>
                  </a:txBody>
                  <a:tcPr marL="55538" marR="55538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BENEFÍCIOS </a:t>
                      </a:r>
                    </a:p>
                  </a:txBody>
                  <a:tcPr marL="55538" marR="55538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0005525"/>
                  </a:ext>
                </a:extLst>
              </a:tr>
              <a:tr h="107735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Célula de Carga Ergonômica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Automação do processo de bobinamento, de pesagem e embalagem do produto acabado.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buNone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Mais eficiência no processo, redução do tempo de produção o que aumenta a produtividade do setor de bobinamento e embalagem. O trabalhador será beneficiado com a redução do esforço e de demandas físicas com a melhoria da ergonomia no processo.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5725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9418493"/>
                  </a:ext>
                </a:extLst>
              </a:tr>
              <a:tr h="18565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AvicTec</a:t>
                      </a: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4.0 - Precisão, Produtividade e Segurança na Higienização Avícola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Desenvolver uma máquina para a limpeza automática da cavidade interna de frangos, priorizando segurança, inovação e eficiência. O maior desafio atual é a remoção de resíduos na região das costelas da carcaça, onde o espaço físico é limitado e a limpeza manual exige múltiplas repetições, aumentando o risco de lesões e contaminações cruzadas. Para resolver isso, o dispositivo contará com um sistema que permitirá uma limpeza refinada e uniforme, eliminando a necessidade de repetição manual e reduzindo o desgaste físico dos trabalhadores. 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buNone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Maior eficiência produtiva e realocação de colaboradores para funções estratégicas, gerando economias a longo prazo. aumento da eficiência, redução de desperdícios e custos por unidade; garante padronização e qualidade, posicionando a empresa como referência em inovação.</a:t>
                      </a:r>
                      <a:b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A redução do esforço físico repetitivo, da rotatividade e do número de afastamentos por problemas de saúde ocupacional contribui diretamente para a melhoria da qualidade de vida dos colaboradores. 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5725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3776491"/>
                  </a:ext>
                </a:extLst>
              </a:tr>
              <a:tr h="169095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"Está Chovendo Bananinha"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Desenvolvimento de uma máquina automática de corte por cisalhamento que terá como uma de suas principais características o rigoroso atendimento às regulamentações da NR12 (bloqueios e barreiras nas partes cortantes, fixas e/ou móveis; uso de sensores nas partes móveis; interface de segurança para garantir a parada em emergência; sinalizações que incluem advertências sobre risco de choques elétricos e restrição de acesso nas áreas necessárias).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buNone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Melhorias ergonômicas, eliminação do emprego de grandes esforços humanos para o corte de doces de banana, diminuição de riscos, maior segurança ao trabalhador e aumento de produtividade. O equipamento terá escalabilidade e aplicabilidade, além das indústrias de alimentos, também em outros segmentos industriais.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5725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86644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4335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AC5BEA8-706C-0CAD-7814-5542B1C8EB7C}"/>
              </a:ext>
            </a:extLst>
          </p:cNvPr>
          <p:cNvSpPr txBox="1"/>
          <p:nvPr/>
        </p:nvSpPr>
        <p:spPr>
          <a:xfrm>
            <a:off x="457200" y="1762125"/>
            <a:ext cx="2876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LINHA INOVAÇÃO</a:t>
            </a:r>
          </a:p>
          <a:p>
            <a:pPr algn="ctr"/>
            <a:r>
              <a:rPr lang="pt-BR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pt-BR" b="1" dirty="0">
                <a:solidFill>
                  <a:schemeClr val="bg1"/>
                </a:solidFill>
              </a:rPr>
              <a:t>PROJETOS APROVADOS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CB9D37CC-23AF-CCDB-41CF-CB53D5D06B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456961"/>
              </p:ext>
            </p:extLst>
          </p:nvPr>
        </p:nvGraphicFramePr>
        <p:xfrm>
          <a:off x="4219575" y="1733550"/>
          <a:ext cx="7516813" cy="4930252"/>
        </p:xfrm>
        <a:graphic>
          <a:graphicData uri="http://schemas.openxmlformats.org/drawingml/2006/table">
            <a:tbl>
              <a:tblPr firstRow="1" firstCol="1" bandRow="1"/>
              <a:tblGrid>
                <a:gridCol w="1726213">
                  <a:extLst>
                    <a:ext uri="{9D8B030D-6E8A-4147-A177-3AD203B41FA5}">
                      <a16:colId xmlns:a16="http://schemas.microsoft.com/office/drawing/2014/main" val="2247083390"/>
                    </a:ext>
                  </a:extLst>
                </a:gridCol>
                <a:gridCol w="3004181">
                  <a:extLst>
                    <a:ext uri="{9D8B030D-6E8A-4147-A177-3AD203B41FA5}">
                      <a16:colId xmlns:a16="http://schemas.microsoft.com/office/drawing/2014/main" val="3074984285"/>
                    </a:ext>
                  </a:extLst>
                </a:gridCol>
                <a:gridCol w="2786419">
                  <a:extLst>
                    <a:ext uri="{9D8B030D-6E8A-4147-A177-3AD203B41FA5}">
                      <a16:colId xmlns:a16="http://schemas.microsoft.com/office/drawing/2014/main" val="1455225625"/>
                    </a:ext>
                  </a:extLst>
                </a:gridCol>
              </a:tblGrid>
              <a:tr h="3591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PROJETO 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DESCRIÇÃO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BENEFÍCIOS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4590801"/>
                  </a:ext>
                </a:extLst>
              </a:tr>
              <a:tr h="180714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Ergonomia e Inovação: Célula Robótica no Processo de Montagem de Caixas Acopladas da Indústria Sanitária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+mn-cs"/>
                        </a:rPr>
                        <a:t>O presente projeto tem como objetivo o desenvolvimento de uma estação de trabalho robotizada dedicada para a automação de montagem de caixas de descarga. A proposta visa integrar um robô colaborativo à linha de produção, com foco na execução das etapas de ajuste e fixação das válvulas de entrada e saída de água, promovendo ganhos em ergonomia, produtividade e qualidade do processo.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Espera-se uma redução significativa nos índices de absenteísmo e turnover por meio da automação de tarefas ergonomicamente desfavoráveis, promovendo melhores condições de trabalho. Sob a ótica social, a estação robotizada contribui para a saúde funcional dos colaboradores e amplia a inclusão de pessoas com deficiência, que poderão atuar em funções de supervisão e abastecimento. Além disso, a redução de afastamentos e rotatividade reforça o compromisso da empresa com o bem-estar e a valorização de sua equipe.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5725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443553"/>
                  </a:ext>
                </a:extLst>
              </a:tr>
              <a:tr h="106357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Plataforma de gestão e prevenção de Transtornos de ansiedade comuns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Desenvolver um sistema inovador visando a gestão da saúde mental em ambiente corporativo para aumentar a competitividade e a redução de custos relacionados a absenteísmo, desligamentos, afastamentos e presenteísmo por meio do rastreamento de possíveis casos relacionados à transtornos mentais comuns. 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buNone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Redução de custos relacionados a absenteísmo, desligamentos, afastamentos e presenteísmo por meio do rastreamento de possíveis casos relacionados à transtornos mentais comuns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5725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889562"/>
                  </a:ext>
                </a:extLst>
              </a:tr>
              <a:tr h="166596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Ergoweek</a:t>
                      </a: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Desenvolver um programa com uma metodologia para ser integrada com um software interativo e intuitivo, com funcionalidades que permitam ao trabalhador ser identificado, participar de desafios, </a:t>
                      </a:r>
                      <a:r>
                        <a:rPr lang="pt-BR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quizzes</a:t>
                      </a: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e missões, registrar observações ergonômicas no seu posto ou setor de trabalho, o método deverá classificar e permitir aos usuários acumular pontuação, com bônus por setor ou individualmente visando reconhecimento, divulgação dos resultados.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">
                        <a:buNone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Maior participação e engajamento através da Plataforma interativa que permite ao colaborador se identificar, registrar observações ergonômicas e participar de desafios, </a:t>
                      </a:r>
                      <a:r>
                        <a:rPr lang="pt-BR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quizzes</a:t>
                      </a: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e missões. Sistema de pontuação com bônus individuais e por equipe, possibilitando reconhecimento futuro e divulgação de resultados. Redução de riscos ergonômicos, adoecimentos e afastamentos, reforçando práticas de SST e bem-estar no trabalho. 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5725" marR="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5198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6360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A4030-519E-493E-7C12-21B67C06C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59F4394-6858-6600-A95F-E28D409AE0C8}"/>
              </a:ext>
            </a:extLst>
          </p:cNvPr>
          <p:cNvSpPr txBox="1"/>
          <p:nvPr/>
        </p:nvSpPr>
        <p:spPr>
          <a:xfrm>
            <a:off x="457200" y="1762125"/>
            <a:ext cx="2876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LINHA INOVAÇÃO</a:t>
            </a:r>
          </a:p>
          <a:p>
            <a:pPr algn="ctr"/>
            <a:r>
              <a:rPr lang="pt-BR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pt-BR" b="1" dirty="0">
                <a:solidFill>
                  <a:schemeClr val="bg1"/>
                </a:solidFill>
              </a:rPr>
              <a:t>PROJETOS APROVADOS 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A85093C2-5288-C21B-EBE0-3580388818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439112"/>
              </p:ext>
            </p:extLst>
          </p:nvPr>
        </p:nvGraphicFramePr>
        <p:xfrm>
          <a:off x="4229099" y="1806202"/>
          <a:ext cx="7507289" cy="1758506"/>
        </p:xfrm>
        <a:graphic>
          <a:graphicData uri="http://schemas.openxmlformats.org/drawingml/2006/table">
            <a:tbl>
              <a:tblPr firstRow="1" firstCol="1" bandRow="1"/>
              <a:tblGrid>
                <a:gridCol w="1688658">
                  <a:extLst>
                    <a:ext uri="{9D8B030D-6E8A-4147-A177-3AD203B41FA5}">
                      <a16:colId xmlns:a16="http://schemas.microsoft.com/office/drawing/2014/main" val="2247083390"/>
                    </a:ext>
                  </a:extLst>
                </a:gridCol>
                <a:gridCol w="2460615">
                  <a:extLst>
                    <a:ext uri="{9D8B030D-6E8A-4147-A177-3AD203B41FA5}">
                      <a16:colId xmlns:a16="http://schemas.microsoft.com/office/drawing/2014/main" val="3074984285"/>
                    </a:ext>
                  </a:extLst>
                </a:gridCol>
                <a:gridCol w="3358016">
                  <a:extLst>
                    <a:ext uri="{9D8B030D-6E8A-4147-A177-3AD203B41FA5}">
                      <a16:colId xmlns:a16="http://schemas.microsoft.com/office/drawing/2014/main" val="1455225625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PROJETO 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DESCRIÇÃO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BENEFÍCIOS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4590801"/>
                  </a:ext>
                </a:extLst>
              </a:tr>
              <a:tr h="47034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Treinamento Interativo com Realidade Virtual 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Desenvolver e implementar um simulador em realidade virtual capaz de treinar operadores de trator de esteiras com maior segurança, menor custo e maior eficácia, retirando o instrutor do risco e proporcionando aprendizado virtual imersivo em ambiente controlado.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+mn-cs"/>
                        </a:rPr>
                        <a:t>Treinamento sem riscos de acidentes contribuindo para o aumento da Segurança. Melhores condições ergonômicas devido ao ambiente de capacitação mais confortável e inclusivo. Experiência com tecnologia imersiva, tornando o processo mais motivador e resultando em aprendizado inovador.  Capacitação em ferramentas digitais, valorização profissional, ampliando competências para o futuro.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4435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56053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bd6b5fe2-f98e-4f2d-af39-274c78e4dc97" xsi:nil="true"/>
    <lcf76f155ced4ddcb4097134ff3c332f xmlns="572e3876-65ab-4eee-b73a-4306dd14ffe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D432165B6D2864FB0875B0C5D4FB0F0" ma:contentTypeVersion="18" ma:contentTypeDescription="Crie um novo documento." ma:contentTypeScope="" ma:versionID="902f0ed9dba3e1c8ce37091ce6cdc7ec">
  <xsd:schema xmlns:xsd="http://www.w3.org/2001/XMLSchema" xmlns:xs="http://www.w3.org/2001/XMLSchema" xmlns:p="http://schemas.microsoft.com/office/2006/metadata/properties" xmlns:ns1="http://schemas.microsoft.com/sharepoint/v3" xmlns:ns2="bd6b5fe2-f98e-4f2d-af39-274c78e4dc97" xmlns:ns3="572e3876-65ab-4eee-b73a-4306dd14ffea" targetNamespace="http://schemas.microsoft.com/office/2006/metadata/properties" ma:root="true" ma:fieldsID="add0933946917bd78e5525a0246807e7" ns1:_="" ns2:_="" ns3:_="">
    <xsd:import namespace="http://schemas.microsoft.com/sharepoint/v3"/>
    <xsd:import namespace="bd6b5fe2-f98e-4f2d-af39-274c78e4dc97"/>
    <xsd:import namespace="572e3876-65ab-4eee-b73a-4306dd14ffe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  <xsd:element ref="ns3:MediaServiceObjectDetectorVersion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Location" minOccurs="0"/>
                <xsd:element ref="ns3:MediaServiceOCR" minOccurs="0"/>
                <xsd:element ref="ns3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Propriedades da Política de Conformidade Unificada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Ação de Interface do Usuário da Política de Conformidade Unificada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b5fe2-f98e-4f2d-af39-274c78e4dc9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938dca4c-facc-417f-b594-d09fdcd21929}" ma:internalName="TaxCatchAll" ma:showField="CatchAllData" ma:web="bd6b5fe2-f98e-4f2d-af39-274c78e4dc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2e3876-65ab-4eee-b73a-4306dd14ff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Marcações de imagem" ma:readOnly="false" ma:fieldId="{5cf76f15-5ced-4ddc-b409-7134ff3c332f}" ma:taxonomyMulti="true" ma:sspId="40f287d0-3547-4ca5-bbd7-dc4ee13a780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90C6F0-18BB-4DC0-9825-C0483DBD0FBB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dec94a9-bf28-445e-94d6-5ebfac00ed99"/>
    <ds:schemaRef ds:uri="fe2f5966-88ef-46d5-a93d-3e8918e9afd1"/>
  </ds:schemaRefs>
</ds:datastoreItem>
</file>

<file path=customXml/itemProps2.xml><?xml version="1.0" encoding="utf-8"?>
<ds:datastoreItem xmlns:ds="http://schemas.openxmlformats.org/officeDocument/2006/customXml" ds:itemID="{9E454044-D5FC-4EA2-8F2D-41E15357EB5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F29830E-04C9-40DB-B161-C7B076123C0E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</TotalTime>
  <Words>864</Words>
  <Application>Microsoft Office PowerPoint</Application>
  <PresentationFormat>Personalizar</PresentationFormat>
  <Paragraphs>39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Aptos</vt:lpstr>
      <vt:lpstr>Aptos Narrow</vt:lpstr>
      <vt:lpstr>Arial</vt:lpstr>
      <vt:lpstr>Segoe UI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Clara Jurisch Borlido Purri</dc:creator>
  <cp:lastModifiedBy>Silvia Tizoni Silva</cp:lastModifiedBy>
  <cp:revision>22</cp:revision>
  <dcterms:created xsi:type="dcterms:W3CDTF">2026-04-23T15:56:29Z</dcterms:created>
  <dcterms:modified xsi:type="dcterms:W3CDTF">2026-04-27T20:25:04Z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0x010100CD432165B6D2864FB0875B0C5D4FB0F0</vt:lpwstr>
  </property>
  <property fmtid="{D5CDD505-2E9C-101B-9397-08002B2CF9AE}" pid="3" name="MediaServiceImageTags">
    <vt:lpwstr/>
  </property>
</Properties>
</file>